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761" r:id="rId2"/>
  </p:sldMasterIdLst>
  <p:notesMasterIdLst>
    <p:notesMasterId r:id="rId70"/>
  </p:notesMasterIdLst>
  <p:sldIdLst>
    <p:sldId id="256" r:id="rId3"/>
    <p:sldId id="308" r:id="rId4"/>
    <p:sldId id="316" r:id="rId5"/>
    <p:sldId id="261" r:id="rId6"/>
    <p:sldId id="281" r:id="rId7"/>
    <p:sldId id="257" r:id="rId8"/>
    <p:sldId id="258" r:id="rId9"/>
    <p:sldId id="259" r:id="rId10"/>
    <p:sldId id="260" r:id="rId11"/>
    <p:sldId id="262" r:id="rId12"/>
    <p:sldId id="263" r:id="rId13"/>
    <p:sldId id="312" r:id="rId14"/>
    <p:sldId id="264" r:id="rId15"/>
    <p:sldId id="319" r:id="rId16"/>
    <p:sldId id="265" r:id="rId17"/>
    <p:sldId id="266" r:id="rId18"/>
    <p:sldId id="267" r:id="rId19"/>
    <p:sldId id="268" r:id="rId20"/>
    <p:sldId id="310" r:id="rId21"/>
    <p:sldId id="320" r:id="rId22"/>
    <p:sldId id="269" r:id="rId23"/>
    <p:sldId id="271" r:id="rId24"/>
    <p:sldId id="272" r:id="rId25"/>
    <p:sldId id="273" r:id="rId26"/>
    <p:sldId id="274" r:id="rId27"/>
    <p:sldId id="275" r:id="rId28"/>
    <p:sldId id="276" r:id="rId29"/>
    <p:sldId id="321" r:id="rId30"/>
    <p:sldId id="277" r:id="rId31"/>
    <p:sldId id="278" r:id="rId32"/>
    <p:sldId id="313" r:id="rId33"/>
    <p:sldId id="326" r:id="rId34"/>
    <p:sldId id="323" r:id="rId35"/>
    <p:sldId id="279" r:id="rId36"/>
    <p:sldId id="280" r:id="rId37"/>
    <p:sldId id="317" r:id="rId38"/>
    <p:sldId id="311" r:id="rId39"/>
    <p:sldId id="282" r:id="rId40"/>
    <p:sldId id="283" r:id="rId41"/>
    <p:sldId id="284" r:id="rId42"/>
    <p:sldId id="285" r:id="rId43"/>
    <p:sldId id="286" r:id="rId44"/>
    <p:sldId id="287" r:id="rId45"/>
    <p:sldId id="288" r:id="rId46"/>
    <p:sldId id="289" r:id="rId47"/>
    <p:sldId id="291" r:id="rId48"/>
    <p:sldId id="292" r:id="rId49"/>
    <p:sldId id="293" r:id="rId50"/>
    <p:sldId id="295" r:id="rId51"/>
    <p:sldId id="294" r:id="rId52"/>
    <p:sldId id="324" r:id="rId53"/>
    <p:sldId id="296" r:id="rId54"/>
    <p:sldId id="297" r:id="rId55"/>
    <p:sldId id="298" r:id="rId56"/>
    <p:sldId id="299" r:id="rId57"/>
    <p:sldId id="301" r:id="rId58"/>
    <p:sldId id="300" r:id="rId59"/>
    <p:sldId id="314" r:id="rId60"/>
    <p:sldId id="302" r:id="rId61"/>
    <p:sldId id="303" r:id="rId62"/>
    <p:sldId id="304" r:id="rId63"/>
    <p:sldId id="305" r:id="rId64"/>
    <p:sldId id="318" r:id="rId65"/>
    <p:sldId id="309" r:id="rId66"/>
    <p:sldId id="306" r:id="rId67"/>
    <p:sldId id="315" r:id="rId68"/>
    <p:sldId id="307" r:id="rId6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導入" id="{4F3E2CB1-4EAA-4659-A2EF-231939503790}">
          <p14:sldIdLst>
            <p14:sldId id="256"/>
            <p14:sldId id="308"/>
            <p14:sldId id="316"/>
            <p14:sldId id="261"/>
          </p14:sldIdLst>
        </p14:section>
        <p14:section name="第一部" id="{8525A8A6-94F8-4B1D-B7E4-874EBA2009EE}">
          <p14:sldIdLst>
            <p14:sldId id="281"/>
            <p14:sldId id="257"/>
            <p14:sldId id="258"/>
            <p14:sldId id="259"/>
            <p14:sldId id="260"/>
            <p14:sldId id="262"/>
            <p14:sldId id="263"/>
            <p14:sldId id="312"/>
            <p14:sldId id="264"/>
            <p14:sldId id="319"/>
            <p14:sldId id="265"/>
            <p14:sldId id="266"/>
            <p14:sldId id="267"/>
            <p14:sldId id="268"/>
            <p14:sldId id="310"/>
            <p14:sldId id="320"/>
            <p14:sldId id="269"/>
            <p14:sldId id="271"/>
            <p14:sldId id="272"/>
            <p14:sldId id="273"/>
            <p14:sldId id="274"/>
            <p14:sldId id="275"/>
            <p14:sldId id="276"/>
            <p14:sldId id="321"/>
            <p14:sldId id="277"/>
            <p14:sldId id="278"/>
            <p14:sldId id="313"/>
            <p14:sldId id="326"/>
            <p14:sldId id="323"/>
            <p14:sldId id="279"/>
            <p14:sldId id="280"/>
            <p14:sldId id="317"/>
            <p14:sldId id="311"/>
          </p14:sldIdLst>
        </p14:section>
        <p14:section name="第二部" id="{C7E27761-24BF-4FDB-BA3B-27C5FD1DFF5B}">
          <p14:sldIdLst>
            <p14:sldId id="282"/>
            <p14:sldId id="283"/>
            <p14:sldId id="284"/>
            <p14:sldId id="285"/>
            <p14:sldId id="286"/>
            <p14:sldId id="287"/>
            <p14:sldId id="288"/>
            <p14:sldId id="289"/>
            <p14:sldId id="291"/>
            <p14:sldId id="292"/>
            <p14:sldId id="293"/>
            <p14:sldId id="295"/>
            <p14:sldId id="294"/>
            <p14:sldId id="324"/>
            <p14:sldId id="296"/>
            <p14:sldId id="297"/>
            <p14:sldId id="298"/>
            <p14:sldId id="299"/>
          </p14:sldIdLst>
        </p14:section>
        <p14:section name="第三部" id="{2741251A-8263-48E5-84D0-B1B8BEDFFF15}">
          <p14:sldIdLst>
            <p14:sldId id="301"/>
            <p14:sldId id="300"/>
            <p14:sldId id="314"/>
            <p14:sldId id="302"/>
            <p14:sldId id="303"/>
            <p14:sldId id="304"/>
            <p14:sldId id="305"/>
            <p14:sldId id="318"/>
            <p14:sldId id="309"/>
            <p14:sldId id="306"/>
            <p14:sldId id="315"/>
            <p14:sldId id="3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FF66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784" autoAdjust="0"/>
    <p:restoredTop sz="94608"/>
  </p:normalViewPr>
  <p:slideViewPr>
    <p:cSldViewPr snapToGrid="0">
      <p:cViewPr varScale="1">
        <p:scale>
          <a:sx n="95" d="100"/>
          <a:sy n="95" d="100"/>
        </p:scale>
        <p:origin x="103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2F6980-076A-4F43-A688-46DBC60FC2C7}" type="doc">
      <dgm:prSet loTypeId="urn:microsoft.com/office/officeart/2005/8/layout/hProcess9" loCatId="process" qsTypeId="urn:microsoft.com/office/officeart/2005/8/quickstyle/simple1" qsCatId="simple" csTypeId="urn:microsoft.com/office/officeart/2005/8/colors/accent1_2" csCatId="accent1" phldr="1"/>
      <dgm:spPr/>
    </dgm:pt>
    <dgm:pt modelId="{5765D775-971E-411E-B011-53A9542ABB78}">
      <dgm:prSet phldrT="[テキスト]"/>
      <dgm:spPr>
        <a:solidFill>
          <a:srgbClr val="FFC000"/>
        </a:solidFill>
      </dgm:spPr>
      <dgm:t>
        <a:bodyPr/>
        <a:lstStyle/>
        <a:p>
          <a:r>
            <a:rPr kumimoji="1" lang="ja-JP" altLang="en-US" dirty="0"/>
            <a:t>インプット（入力）</a:t>
          </a:r>
        </a:p>
      </dgm:t>
    </dgm:pt>
    <dgm:pt modelId="{AE11215B-F94C-4481-8688-9DEF70CE2186}" type="parTrans" cxnId="{C86CC0C0-96C9-492B-A7FA-FF789E83E439}">
      <dgm:prSet/>
      <dgm:spPr/>
      <dgm:t>
        <a:bodyPr/>
        <a:lstStyle/>
        <a:p>
          <a:endParaRPr kumimoji="1" lang="ja-JP" altLang="en-US"/>
        </a:p>
      </dgm:t>
    </dgm:pt>
    <dgm:pt modelId="{1478E0AF-83B7-4E96-B3DE-FA8C27D84003}" type="sibTrans" cxnId="{C86CC0C0-96C9-492B-A7FA-FF789E83E439}">
      <dgm:prSet/>
      <dgm:spPr/>
      <dgm:t>
        <a:bodyPr/>
        <a:lstStyle/>
        <a:p>
          <a:endParaRPr kumimoji="1" lang="ja-JP" altLang="en-US"/>
        </a:p>
      </dgm:t>
    </dgm:pt>
    <dgm:pt modelId="{85365E28-A1D8-46BA-9B1C-2691013D6C28}">
      <dgm:prSet phldrT="[テキスト]"/>
      <dgm:spPr>
        <a:solidFill>
          <a:srgbClr val="00B050"/>
        </a:solidFill>
      </dgm:spPr>
      <dgm:t>
        <a:bodyPr/>
        <a:lstStyle/>
        <a:p>
          <a:r>
            <a:rPr kumimoji="1" lang="ja-JP" altLang="en-US" dirty="0"/>
            <a:t>加工</a:t>
          </a:r>
        </a:p>
      </dgm:t>
    </dgm:pt>
    <dgm:pt modelId="{DB4357D3-631B-43EC-B72A-5983CF5303FE}" type="parTrans" cxnId="{F1D0ED24-5027-454A-9E46-FAADA228E1DE}">
      <dgm:prSet/>
      <dgm:spPr/>
      <dgm:t>
        <a:bodyPr/>
        <a:lstStyle/>
        <a:p>
          <a:endParaRPr kumimoji="1" lang="ja-JP" altLang="en-US"/>
        </a:p>
      </dgm:t>
    </dgm:pt>
    <dgm:pt modelId="{05303C64-25D1-4199-A259-060473003251}" type="sibTrans" cxnId="{F1D0ED24-5027-454A-9E46-FAADA228E1DE}">
      <dgm:prSet/>
      <dgm:spPr/>
      <dgm:t>
        <a:bodyPr/>
        <a:lstStyle/>
        <a:p>
          <a:endParaRPr kumimoji="1" lang="ja-JP" altLang="en-US"/>
        </a:p>
      </dgm:t>
    </dgm:pt>
    <dgm:pt modelId="{8A1C41E3-81EB-44B1-A850-3CF12A28524D}">
      <dgm:prSet phldrT="[テキスト]"/>
      <dgm:spPr/>
      <dgm:t>
        <a:bodyPr/>
        <a:lstStyle/>
        <a:p>
          <a:r>
            <a:rPr kumimoji="1" lang="ja-JP" altLang="en-US" dirty="0"/>
            <a:t>アウトプット（出力）</a:t>
          </a:r>
        </a:p>
      </dgm:t>
    </dgm:pt>
    <dgm:pt modelId="{62D641FD-AD0B-4547-A6E0-C586291B4C75}" type="parTrans" cxnId="{91696E5E-5AD0-4471-804A-7A2BAF8D8F8B}">
      <dgm:prSet/>
      <dgm:spPr/>
      <dgm:t>
        <a:bodyPr/>
        <a:lstStyle/>
        <a:p>
          <a:endParaRPr kumimoji="1" lang="ja-JP" altLang="en-US"/>
        </a:p>
      </dgm:t>
    </dgm:pt>
    <dgm:pt modelId="{61C68116-5CC1-4C2F-9205-B8BAB1469D9B}" type="sibTrans" cxnId="{91696E5E-5AD0-4471-804A-7A2BAF8D8F8B}">
      <dgm:prSet/>
      <dgm:spPr/>
      <dgm:t>
        <a:bodyPr/>
        <a:lstStyle/>
        <a:p>
          <a:endParaRPr kumimoji="1" lang="ja-JP" altLang="en-US"/>
        </a:p>
      </dgm:t>
    </dgm:pt>
    <dgm:pt modelId="{DC4AED1B-DAD7-458A-88AC-86EB3F1A7195}" type="pres">
      <dgm:prSet presAssocID="{032F6980-076A-4F43-A688-46DBC60FC2C7}" presName="CompostProcess" presStyleCnt="0">
        <dgm:presLayoutVars>
          <dgm:dir/>
          <dgm:resizeHandles val="exact"/>
        </dgm:presLayoutVars>
      </dgm:prSet>
      <dgm:spPr/>
    </dgm:pt>
    <dgm:pt modelId="{1A4B7249-01CB-419B-9D36-1E0D39F3EE24}" type="pres">
      <dgm:prSet presAssocID="{032F6980-076A-4F43-A688-46DBC60FC2C7}" presName="arrow" presStyleLbl="bgShp" presStyleIdx="0" presStyleCnt="1"/>
      <dgm:spPr/>
    </dgm:pt>
    <dgm:pt modelId="{99DA0781-B900-4164-9A31-150D0EABFC80}" type="pres">
      <dgm:prSet presAssocID="{032F6980-076A-4F43-A688-46DBC60FC2C7}" presName="linearProcess" presStyleCnt="0"/>
      <dgm:spPr/>
    </dgm:pt>
    <dgm:pt modelId="{774892FD-8CAE-4D81-B8C5-7416386FAB17}" type="pres">
      <dgm:prSet presAssocID="{5765D775-971E-411E-B011-53A9542ABB78}" presName="textNode" presStyleLbl="node1" presStyleIdx="0" presStyleCnt="3">
        <dgm:presLayoutVars>
          <dgm:bulletEnabled val="1"/>
        </dgm:presLayoutVars>
      </dgm:prSet>
      <dgm:spPr/>
    </dgm:pt>
    <dgm:pt modelId="{BCF9F5A4-6717-412E-90A6-B89F933F8AF3}" type="pres">
      <dgm:prSet presAssocID="{1478E0AF-83B7-4E96-B3DE-FA8C27D84003}" presName="sibTrans" presStyleCnt="0"/>
      <dgm:spPr/>
    </dgm:pt>
    <dgm:pt modelId="{2E72FD91-A64A-4358-84BD-93689C67FDDD}" type="pres">
      <dgm:prSet presAssocID="{85365E28-A1D8-46BA-9B1C-2691013D6C28}" presName="textNode" presStyleLbl="node1" presStyleIdx="1" presStyleCnt="3">
        <dgm:presLayoutVars>
          <dgm:bulletEnabled val="1"/>
        </dgm:presLayoutVars>
      </dgm:prSet>
      <dgm:spPr/>
    </dgm:pt>
    <dgm:pt modelId="{5EFE1749-7BB5-4EE4-AB84-B41E7381B977}" type="pres">
      <dgm:prSet presAssocID="{05303C64-25D1-4199-A259-060473003251}" presName="sibTrans" presStyleCnt="0"/>
      <dgm:spPr/>
    </dgm:pt>
    <dgm:pt modelId="{57763379-178B-4921-9AEA-3E46B025A549}" type="pres">
      <dgm:prSet presAssocID="{8A1C41E3-81EB-44B1-A850-3CF12A28524D}" presName="textNode" presStyleLbl="node1" presStyleIdx="2" presStyleCnt="3">
        <dgm:presLayoutVars>
          <dgm:bulletEnabled val="1"/>
        </dgm:presLayoutVars>
      </dgm:prSet>
      <dgm:spPr/>
    </dgm:pt>
  </dgm:ptLst>
  <dgm:cxnLst>
    <dgm:cxn modelId="{93069603-35D0-4517-BD04-AE0214C96A26}" type="presOf" srcId="{8A1C41E3-81EB-44B1-A850-3CF12A28524D}" destId="{57763379-178B-4921-9AEA-3E46B025A549}" srcOrd="0" destOrd="0" presId="urn:microsoft.com/office/officeart/2005/8/layout/hProcess9"/>
    <dgm:cxn modelId="{EA675B13-373F-496A-8780-961C2469661E}" type="presOf" srcId="{032F6980-076A-4F43-A688-46DBC60FC2C7}" destId="{DC4AED1B-DAD7-458A-88AC-86EB3F1A7195}" srcOrd="0" destOrd="0" presId="urn:microsoft.com/office/officeart/2005/8/layout/hProcess9"/>
    <dgm:cxn modelId="{F1D0ED24-5027-454A-9E46-FAADA228E1DE}" srcId="{032F6980-076A-4F43-A688-46DBC60FC2C7}" destId="{85365E28-A1D8-46BA-9B1C-2691013D6C28}" srcOrd="1" destOrd="0" parTransId="{DB4357D3-631B-43EC-B72A-5983CF5303FE}" sibTransId="{05303C64-25D1-4199-A259-060473003251}"/>
    <dgm:cxn modelId="{91696E5E-5AD0-4471-804A-7A2BAF8D8F8B}" srcId="{032F6980-076A-4F43-A688-46DBC60FC2C7}" destId="{8A1C41E3-81EB-44B1-A850-3CF12A28524D}" srcOrd="2" destOrd="0" parTransId="{62D641FD-AD0B-4547-A6E0-C586291B4C75}" sibTransId="{61C68116-5CC1-4C2F-9205-B8BAB1469D9B}"/>
    <dgm:cxn modelId="{C86CC0C0-96C9-492B-A7FA-FF789E83E439}" srcId="{032F6980-076A-4F43-A688-46DBC60FC2C7}" destId="{5765D775-971E-411E-B011-53A9542ABB78}" srcOrd="0" destOrd="0" parTransId="{AE11215B-F94C-4481-8688-9DEF70CE2186}" sibTransId="{1478E0AF-83B7-4E96-B3DE-FA8C27D84003}"/>
    <dgm:cxn modelId="{3D2404D6-FA05-431B-942F-14D79327AA47}" type="presOf" srcId="{85365E28-A1D8-46BA-9B1C-2691013D6C28}" destId="{2E72FD91-A64A-4358-84BD-93689C67FDDD}" srcOrd="0" destOrd="0" presId="urn:microsoft.com/office/officeart/2005/8/layout/hProcess9"/>
    <dgm:cxn modelId="{E5EEEEED-0624-4F5D-BEC3-1EC5D33F10DA}" type="presOf" srcId="{5765D775-971E-411E-B011-53A9542ABB78}" destId="{774892FD-8CAE-4D81-B8C5-7416386FAB17}" srcOrd="0" destOrd="0" presId="urn:microsoft.com/office/officeart/2005/8/layout/hProcess9"/>
    <dgm:cxn modelId="{699E1541-7FE7-4E6E-8F9D-F1F25BCA45E3}" type="presParOf" srcId="{DC4AED1B-DAD7-458A-88AC-86EB3F1A7195}" destId="{1A4B7249-01CB-419B-9D36-1E0D39F3EE24}" srcOrd="0" destOrd="0" presId="urn:microsoft.com/office/officeart/2005/8/layout/hProcess9"/>
    <dgm:cxn modelId="{09DE26EE-5D15-4C41-B21C-9607BE8C4A32}" type="presParOf" srcId="{DC4AED1B-DAD7-458A-88AC-86EB3F1A7195}" destId="{99DA0781-B900-4164-9A31-150D0EABFC80}" srcOrd="1" destOrd="0" presId="urn:microsoft.com/office/officeart/2005/8/layout/hProcess9"/>
    <dgm:cxn modelId="{DD39798C-3BC6-4B05-92F6-1EA881183EDE}" type="presParOf" srcId="{99DA0781-B900-4164-9A31-150D0EABFC80}" destId="{774892FD-8CAE-4D81-B8C5-7416386FAB17}" srcOrd="0" destOrd="0" presId="urn:microsoft.com/office/officeart/2005/8/layout/hProcess9"/>
    <dgm:cxn modelId="{CAD7F7C0-367C-4D71-BE92-8FAA13396FC5}" type="presParOf" srcId="{99DA0781-B900-4164-9A31-150D0EABFC80}" destId="{BCF9F5A4-6717-412E-90A6-B89F933F8AF3}" srcOrd="1" destOrd="0" presId="urn:microsoft.com/office/officeart/2005/8/layout/hProcess9"/>
    <dgm:cxn modelId="{551CF992-A182-44CB-992D-7D96FB6D8ECA}" type="presParOf" srcId="{99DA0781-B900-4164-9A31-150D0EABFC80}" destId="{2E72FD91-A64A-4358-84BD-93689C67FDDD}" srcOrd="2" destOrd="0" presId="urn:microsoft.com/office/officeart/2005/8/layout/hProcess9"/>
    <dgm:cxn modelId="{4841D604-D482-4034-B158-CAE046FC763C}" type="presParOf" srcId="{99DA0781-B900-4164-9A31-150D0EABFC80}" destId="{5EFE1749-7BB5-4EE4-AB84-B41E7381B977}" srcOrd="3" destOrd="0" presId="urn:microsoft.com/office/officeart/2005/8/layout/hProcess9"/>
    <dgm:cxn modelId="{EB155398-B0D4-457B-9C31-F7AAE9B35C6B}" type="presParOf" srcId="{99DA0781-B900-4164-9A31-150D0EABFC80}" destId="{57763379-178B-4921-9AEA-3E46B025A549}"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72E967-19A4-4170-8BF0-9C78F4439275}"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kumimoji="1" lang="ja-JP" altLang="en-US"/>
        </a:p>
      </dgm:t>
    </dgm:pt>
    <dgm:pt modelId="{A5AB4D5B-38B2-4DFD-9F0C-B32E4116BA75}">
      <dgm:prSet phldrT="[テキスト]" custT="1"/>
      <dgm:spPr/>
      <dgm:t>
        <a:bodyPr/>
        <a:lstStyle/>
        <a:p>
          <a:r>
            <a:rPr kumimoji="1" lang="ja-JP" altLang="en-US" sz="1600" dirty="0"/>
            <a:t>パラメータを受け取り</a:t>
          </a:r>
        </a:p>
      </dgm:t>
    </dgm:pt>
    <dgm:pt modelId="{0527D21C-B43F-4ED9-894A-A7DEFA7A786B}" type="parTrans" cxnId="{B643D6CA-71F7-482F-B287-447F9C4A4691}">
      <dgm:prSet/>
      <dgm:spPr/>
      <dgm:t>
        <a:bodyPr/>
        <a:lstStyle/>
        <a:p>
          <a:endParaRPr kumimoji="1" lang="ja-JP" altLang="en-US"/>
        </a:p>
      </dgm:t>
    </dgm:pt>
    <dgm:pt modelId="{038D2AA2-D737-4D27-AD6F-212B7F1038EC}" type="sibTrans" cxnId="{B643D6CA-71F7-482F-B287-447F9C4A4691}">
      <dgm:prSet/>
      <dgm:spPr/>
      <dgm:t>
        <a:bodyPr/>
        <a:lstStyle/>
        <a:p>
          <a:endParaRPr kumimoji="1" lang="ja-JP" altLang="en-US"/>
        </a:p>
      </dgm:t>
    </dgm:pt>
    <dgm:pt modelId="{E9267E7D-A99B-4D9B-A148-A7911BAB42C8}">
      <dgm:prSet phldrT="[テキスト]" custT="1"/>
      <dgm:spPr/>
      <dgm:t>
        <a:bodyPr/>
        <a:lstStyle/>
        <a:p>
          <a:r>
            <a:rPr kumimoji="1" lang="ja-JP" altLang="en-US" sz="1600" dirty="0"/>
            <a:t>何らかの加工をして</a:t>
          </a:r>
        </a:p>
      </dgm:t>
    </dgm:pt>
    <dgm:pt modelId="{7D943968-BBCB-4905-A5CB-141A99EEE7CD}" type="parTrans" cxnId="{EF26F039-A260-4FB4-A633-892F8C8026E0}">
      <dgm:prSet/>
      <dgm:spPr/>
      <dgm:t>
        <a:bodyPr/>
        <a:lstStyle/>
        <a:p>
          <a:endParaRPr kumimoji="1" lang="ja-JP" altLang="en-US"/>
        </a:p>
      </dgm:t>
    </dgm:pt>
    <dgm:pt modelId="{B91EFD3B-7083-42E8-A4D0-3E890A56F861}" type="sibTrans" cxnId="{EF26F039-A260-4FB4-A633-892F8C8026E0}">
      <dgm:prSet/>
      <dgm:spPr/>
      <dgm:t>
        <a:bodyPr/>
        <a:lstStyle/>
        <a:p>
          <a:endParaRPr kumimoji="1" lang="ja-JP" altLang="en-US"/>
        </a:p>
      </dgm:t>
    </dgm:pt>
    <dgm:pt modelId="{5C9790D9-9D91-4441-A714-6A96AD34FFA4}">
      <dgm:prSet phldrT="[テキスト]" custT="1"/>
      <dgm:spPr/>
      <dgm:t>
        <a:bodyPr/>
        <a:lstStyle/>
        <a:p>
          <a:r>
            <a:rPr kumimoji="1" lang="ja-JP" altLang="en-US" sz="1600" dirty="0"/>
            <a:t>結果を呼び出し元に返す</a:t>
          </a:r>
        </a:p>
      </dgm:t>
    </dgm:pt>
    <dgm:pt modelId="{354A4C7D-1ACF-42D1-A274-E0A820251348}" type="parTrans" cxnId="{B46D6166-4B9C-4BD8-A3C7-0BD8F28AEAB5}">
      <dgm:prSet/>
      <dgm:spPr/>
      <dgm:t>
        <a:bodyPr/>
        <a:lstStyle/>
        <a:p>
          <a:endParaRPr kumimoji="1" lang="ja-JP" altLang="en-US"/>
        </a:p>
      </dgm:t>
    </dgm:pt>
    <dgm:pt modelId="{D136D3C4-AFFE-40F5-A98D-90EE9E90F538}" type="sibTrans" cxnId="{B46D6166-4B9C-4BD8-A3C7-0BD8F28AEAB5}">
      <dgm:prSet/>
      <dgm:spPr/>
      <dgm:t>
        <a:bodyPr/>
        <a:lstStyle/>
        <a:p>
          <a:endParaRPr kumimoji="1" lang="ja-JP" altLang="en-US"/>
        </a:p>
      </dgm:t>
    </dgm:pt>
    <dgm:pt modelId="{12534A8D-F2D1-480B-9626-F75959A9A4BA}" type="pres">
      <dgm:prSet presAssocID="{1872E967-19A4-4170-8BF0-9C78F4439275}" presName="rootnode" presStyleCnt="0">
        <dgm:presLayoutVars>
          <dgm:chMax/>
          <dgm:chPref/>
          <dgm:dir/>
          <dgm:animLvl val="lvl"/>
        </dgm:presLayoutVars>
      </dgm:prSet>
      <dgm:spPr/>
    </dgm:pt>
    <dgm:pt modelId="{520ACB81-238C-448F-AC83-A33212A8BA11}" type="pres">
      <dgm:prSet presAssocID="{A5AB4D5B-38B2-4DFD-9F0C-B32E4116BA75}" presName="composite" presStyleCnt="0"/>
      <dgm:spPr/>
    </dgm:pt>
    <dgm:pt modelId="{449A2B49-43F4-4A5D-93C9-C0B33991507A}" type="pres">
      <dgm:prSet presAssocID="{A5AB4D5B-38B2-4DFD-9F0C-B32E4116BA75}" presName="LShape" presStyleLbl="alignNode1" presStyleIdx="0" presStyleCnt="5" custScaleX="134699" custScaleY="36332"/>
      <dgm:spPr>
        <a:solidFill>
          <a:srgbClr val="FFC000"/>
        </a:solidFill>
        <a:ln>
          <a:solidFill>
            <a:srgbClr val="FFC000"/>
          </a:solidFill>
        </a:ln>
      </dgm:spPr>
    </dgm:pt>
    <dgm:pt modelId="{228DF6C4-30BB-4F52-BA19-AF808D86BF29}" type="pres">
      <dgm:prSet presAssocID="{A5AB4D5B-38B2-4DFD-9F0C-B32E4116BA75}" presName="ParentText" presStyleLbl="revTx" presStyleIdx="0" presStyleCnt="3" custScaleX="163210" custScaleY="43080" custLinFactNeighborX="5403" custLinFactNeighborY="-15436">
        <dgm:presLayoutVars>
          <dgm:chMax val="0"/>
          <dgm:chPref val="0"/>
          <dgm:bulletEnabled val="1"/>
        </dgm:presLayoutVars>
      </dgm:prSet>
      <dgm:spPr/>
    </dgm:pt>
    <dgm:pt modelId="{0FD1F1BF-1FF7-4F49-B093-C7CED35311E0}" type="pres">
      <dgm:prSet presAssocID="{A5AB4D5B-38B2-4DFD-9F0C-B32E4116BA75}" presName="Triangle" presStyleLbl="alignNode1" presStyleIdx="1" presStyleCnt="5" custLinFactY="44045" custLinFactNeighborX="90976" custLinFactNeighborY="100000"/>
      <dgm:spPr>
        <a:solidFill>
          <a:srgbClr val="FFFF00"/>
        </a:solidFill>
        <a:ln>
          <a:solidFill>
            <a:srgbClr val="FFFF00"/>
          </a:solidFill>
        </a:ln>
      </dgm:spPr>
    </dgm:pt>
    <dgm:pt modelId="{AF389C78-5568-40D6-A6B8-2CEA59BB512F}" type="pres">
      <dgm:prSet presAssocID="{038D2AA2-D737-4D27-AD6F-212B7F1038EC}" presName="sibTrans" presStyleCnt="0"/>
      <dgm:spPr/>
    </dgm:pt>
    <dgm:pt modelId="{D8821303-7767-42B9-A126-13F85AD27F52}" type="pres">
      <dgm:prSet presAssocID="{038D2AA2-D737-4D27-AD6F-212B7F1038EC}" presName="space" presStyleCnt="0"/>
      <dgm:spPr/>
    </dgm:pt>
    <dgm:pt modelId="{83344987-5AB9-4318-BF50-252F2FBED077}" type="pres">
      <dgm:prSet presAssocID="{E9267E7D-A99B-4D9B-A148-A7911BAB42C8}" presName="composite" presStyleCnt="0"/>
      <dgm:spPr/>
    </dgm:pt>
    <dgm:pt modelId="{ABF90306-6703-4982-9CD0-6130861F2D75}" type="pres">
      <dgm:prSet presAssocID="{E9267E7D-A99B-4D9B-A148-A7911BAB42C8}" presName="LShape" presStyleLbl="alignNode1" presStyleIdx="2" presStyleCnt="5" custScaleX="136529" custScaleY="33293" custLinFactNeighborX="-25828" custLinFactNeighborY="-32559"/>
      <dgm:spPr/>
    </dgm:pt>
    <dgm:pt modelId="{4C220939-A5F9-40EA-8952-C11A7AD6D8D7}" type="pres">
      <dgm:prSet presAssocID="{E9267E7D-A99B-4D9B-A148-A7911BAB42C8}" presName="ParentText" presStyleLbl="revTx" presStyleIdx="1" presStyleCnt="3" custScaleX="180138" custScaleY="25969" custLinFactNeighborX="-12186" custLinFactNeighborY="-45116">
        <dgm:presLayoutVars>
          <dgm:chMax val="0"/>
          <dgm:chPref val="0"/>
          <dgm:bulletEnabled val="1"/>
        </dgm:presLayoutVars>
      </dgm:prSet>
      <dgm:spPr/>
    </dgm:pt>
    <dgm:pt modelId="{F84544DA-8EAB-48F3-9259-777D20375C1E}" type="pres">
      <dgm:prSet presAssocID="{E9267E7D-A99B-4D9B-A148-A7911BAB42C8}" presName="Triangle" presStyleLbl="alignNode1" presStyleIdx="3" presStyleCnt="5" custLinFactNeighborX="-79604" custLinFactNeighborY="34116"/>
      <dgm:spPr/>
    </dgm:pt>
    <dgm:pt modelId="{6823145A-445D-480F-884F-59C1E4F044BC}" type="pres">
      <dgm:prSet presAssocID="{B91EFD3B-7083-42E8-A4D0-3E890A56F861}" presName="sibTrans" presStyleCnt="0"/>
      <dgm:spPr/>
    </dgm:pt>
    <dgm:pt modelId="{E11EA9A6-7AE6-4E5E-A3EE-A59E49977A83}" type="pres">
      <dgm:prSet presAssocID="{B91EFD3B-7083-42E8-A4D0-3E890A56F861}" presName="space" presStyleCnt="0"/>
      <dgm:spPr/>
    </dgm:pt>
    <dgm:pt modelId="{7E2860E5-B999-4BA0-85BB-539A6ABABA84}" type="pres">
      <dgm:prSet presAssocID="{5C9790D9-9D91-4441-A714-6A96AD34FFA4}" presName="composite" presStyleCnt="0"/>
      <dgm:spPr/>
    </dgm:pt>
    <dgm:pt modelId="{85637A22-5384-476D-AC4C-C4F5656D5CA1}" type="pres">
      <dgm:prSet presAssocID="{5C9790D9-9D91-4441-A714-6A96AD34FFA4}" presName="LShape" presStyleLbl="alignNode1" presStyleIdx="4" presStyleCnt="5" custScaleX="133320" custScaleY="33566" custLinFactNeighborX="-48438" custLinFactNeighborY="-64333"/>
      <dgm:spPr>
        <a:solidFill>
          <a:srgbClr val="0070C0"/>
        </a:solidFill>
      </dgm:spPr>
    </dgm:pt>
    <dgm:pt modelId="{9F5495B9-F765-45DB-9558-CEF2DDAAA12F}" type="pres">
      <dgm:prSet presAssocID="{5C9790D9-9D91-4441-A714-6A96AD34FFA4}" presName="ParentText" presStyleLbl="revTx" presStyleIdx="2" presStyleCnt="3" custScaleX="185408" custScaleY="26883" custLinFactNeighborX="-35080" custLinFactNeighborY="-66801">
        <dgm:presLayoutVars>
          <dgm:chMax val="0"/>
          <dgm:chPref val="0"/>
          <dgm:bulletEnabled val="1"/>
        </dgm:presLayoutVars>
      </dgm:prSet>
      <dgm:spPr/>
    </dgm:pt>
  </dgm:ptLst>
  <dgm:cxnLst>
    <dgm:cxn modelId="{D1BE8439-8056-4821-94A5-63A0F801C396}" type="presOf" srcId="{A5AB4D5B-38B2-4DFD-9F0C-B32E4116BA75}" destId="{228DF6C4-30BB-4F52-BA19-AF808D86BF29}" srcOrd="0" destOrd="0" presId="urn:microsoft.com/office/officeart/2009/3/layout/StepUpProcess"/>
    <dgm:cxn modelId="{EF26F039-A260-4FB4-A633-892F8C8026E0}" srcId="{1872E967-19A4-4170-8BF0-9C78F4439275}" destId="{E9267E7D-A99B-4D9B-A148-A7911BAB42C8}" srcOrd="1" destOrd="0" parTransId="{7D943968-BBCB-4905-A5CB-141A99EEE7CD}" sibTransId="{B91EFD3B-7083-42E8-A4D0-3E890A56F861}"/>
    <dgm:cxn modelId="{0EDB8855-9669-413E-9C25-AF5236F7E02C}" type="presOf" srcId="{E9267E7D-A99B-4D9B-A148-A7911BAB42C8}" destId="{4C220939-A5F9-40EA-8952-C11A7AD6D8D7}" srcOrd="0" destOrd="0" presId="urn:microsoft.com/office/officeart/2009/3/layout/StepUpProcess"/>
    <dgm:cxn modelId="{B46D6166-4B9C-4BD8-A3C7-0BD8F28AEAB5}" srcId="{1872E967-19A4-4170-8BF0-9C78F4439275}" destId="{5C9790D9-9D91-4441-A714-6A96AD34FFA4}" srcOrd="2" destOrd="0" parTransId="{354A4C7D-1ACF-42D1-A274-E0A820251348}" sibTransId="{D136D3C4-AFFE-40F5-A98D-90EE9E90F538}"/>
    <dgm:cxn modelId="{F8E72575-16D5-416E-8652-77CC506731E5}" type="presOf" srcId="{1872E967-19A4-4170-8BF0-9C78F4439275}" destId="{12534A8D-F2D1-480B-9626-F75959A9A4BA}" srcOrd="0" destOrd="0" presId="urn:microsoft.com/office/officeart/2009/3/layout/StepUpProcess"/>
    <dgm:cxn modelId="{0424E6BB-6C1C-44BC-8E5F-AB310E98F6B1}" type="presOf" srcId="{5C9790D9-9D91-4441-A714-6A96AD34FFA4}" destId="{9F5495B9-F765-45DB-9558-CEF2DDAAA12F}" srcOrd="0" destOrd="0" presId="urn:microsoft.com/office/officeart/2009/3/layout/StepUpProcess"/>
    <dgm:cxn modelId="{B643D6CA-71F7-482F-B287-447F9C4A4691}" srcId="{1872E967-19A4-4170-8BF0-9C78F4439275}" destId="{A5AB4D5B-38B2-4DFD-9F0C-B32E4116BA75}" srcOrd="0" destOrd="0" parTransId="{0527D21C-B43F-4ED9-894A-A7DEFA7A786B}" sibTransId="{038D2AA2-D737-4D27-AD6F-212B7F1038EC}"/>
    <dgm:cxn modelId="{CE5DC4BC-19F8-489D-8105-CFA2FF30EC38}" type="presParOf" srcId="{12534A8D-F2D1-480B-9626-F75959A9A4BA}" destId="{520ACB81-238C-448F-AC83-A33212A8BA11}" srcOrd="0" destOrd="0" presId="urn:microsoft.com/office/officeart/2009/3/layout/StepUpProcess"/>
    <dgm:cxn modelId="{F89741F2-FA2C-43FF-877D-86EECF3FDD7F}" type="presParOf" srcId="{520ACB81-238C-448F-AC83-A33212A8BA11}" destId="{449A2B49-43F4-4A5D-93C9-C0B33991507A}" srcOrd="0" destOrd="0" presId="urn:microsoft.com/office/officeart/2009/3/layout/StepUpProcess"/>
    <dgm:cxn modelId="{83309F7B-43B0-4ECD-B908-0268068C4856}" type="presParOf" srcId="{520ACB81-238C-448F-AC83-A33212A8BA11}" destId="{228DF6C4-30BB-4F52-BA19-AF808D86BF29}" srcOrd="1" destOrd="0" presId="urn:microsoft.com/office/officeart/2009/3/layout/StepUpProcess"/>
    <dgm:cxn modelId="{10D3CFE3-9928-4889-9324-73B2BDE7E887}" type="presParOf" srcId="{520ACB81-238C-448F-AC83-A33212A8BA11}" destId="{0FD1F1BF-1FF7-4F49-B093-C7CED35311E0}" srcOrd="2" destOrd="0" presId="urn:microsoft.com/office/officeart/2009/3/layout/StepUpProcess"/>
    <dgm:cxn modelId="{EFEE3A38-0BAD-41B6-B791-4B263F806AD7}" type="presParOf" srcId="{12534A8D-F2D1-480B-9626-F75959A9A4BA}" destId="{AF389C78-5568-40D6-A6B8-2CEA59BB512F}" srcOrd="1" destOrd="0" presId="urn:microsoft.com/office/officeart/2009/3/layout/StepUpProcess"/>
    <dgm:cxn modelId="{8909F6BB-BF69-4880-B62B-1275538E0A54}" type="presParOf" srcId="{AF389C78-5568-40D6-A6B8-2CEA59BB512F}" destId="{D8821303-7767-42B9-A126-13F85AD27F52}" srcOrd="0" destOrd="0" presId="urn:microsoft.com/office/officeart/2009/3/layout/StepUpProcess"/>
    <dgm:cxn modelId="{8C77079B-F483-4317-A873-BD7E33CE3039}" type="presParOf" srcId="{12534A8D-F2D1-480B-9626-F75959A9A4BA}" destId="{83344987-5AB9-4318-BF50-252F2FBED077}" srcOrd="2" destOrd="0" presId="urn:microsoft.com/office/officeart/2009/3/layout/StepUpProcess"/>
    <dgm:cxn modelId="{F83A8F21-9CD2-4C30-8A48-BD9B43F71F39}" type="presParOf" srcId="{83344987-5AB9-4318-BF50-252F2FBED077}" destId="{ABF90306-6703-4982-9CD0-6130861F2D75}" srcOrd="0" destOrd="0" presId="urn:microsoft.com/office/officeart/2009/3/layout/StepUpProcess"/>
    <dgm:cxn modelId="{7E2F444B-AE6D-4501-8FEF-05483B4F6C1B}" type="presParOf" srcId="{83344987-5AB9-4318-BF50-252F2FBED077}" destId="{4C220939-A5F9-40EA-8952-C11A7AD6D8D7}" srcOrd="1" destOrd="0" presId="urn:microsoft.com/office/officeart/2009/3/layout/StepUpProcess"/>
    <dgm:cxn modelId="{85760DC7-A5DA-4B41-8ADD-98C5E6D2EAC2}" type="presParOf" srcId="{83344987-5AB9-4318-BF50-252F2FBED077}" destId="{F84544DA-8EAB-48F3-9259-777D20375C1E}" srcOrd="2" destOrd="0" presId="urn:microsoft.com/office/officeart/2009/3/layout/StepUpProcess"/>
    <dgm:cxn modelId="{D8CC1A96-0F19-4F8A-B5BB-E5A3AD4137A1}" type="presParOf" srcId="{12534A8D-F2D1-480B-9626-F75959A9A4BA}" destId="{6823145A-445D-480F-884F-59C1E4F044BC}" srcOrd="3" destOrd="0" presId="urn:microsoft.com/office/officeart/2009/3/layout/StepUpProcess"/>
    <dgm:cxn modelId="{AFE8EA3A-7C8F-44BB-B93D-3874A35E493C}" type="presParOf" srcId="{6823145A-445D-480F-884F-59C1E4F044BC}" destId="{E11EA9A6-7AE6-4E5E-A3EE-A59E49977A83}" srcOrd="0" destOrd="0" presId="urn:microsoft.com/office/officeart/2009/3/layout/StepUpProcess"/>
    <dgm:cxn modelId="{AD2AFDC8-1E7A-458F-A69D-E01E4BD593EF}" type="presParOf" srcId="{12534A8D-F2D1-480B-9626-F75959A9A4BA}" destId="{7E2860E5-B999-4BA0-85BB-539A6ABABA84}" srcOrd="4" destOrd="0" presId="urn:microsoft.com/office/officeart/2009/3/layout/StepUpProcess"/>
    <dgm:cxn modelId="{C8A2CA99-D0D7-418C-AE9F-E6E3D0933191}" type="presParOf" srcId="{7E2860E5-B999-4BA0-85BB-539A6ABABA84}" destId="{85637A22-5384-476D-AC4C-C4F5656D5CA1}" srcOrd="0" destOrd="0" presId="urn:microsoft.com/office/officeart/2009/3/layout/StepUpProcess"/>
    <dgm:cxn modelId="{25902E2F-6288-4050-B9CD-241BEEB9AC86}" type="presParOf" srcId="{7E2860E5-B999-4BA0-85BB-539A6ABABA84}" destId="{9F5495B9-F765-45DB-9558-CEF2DDAAA12F}"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3F900D9-17E0-44AD-8256-E140FF48E99F}" type="doc">
      <dgm:prSet loTypeId="urn:microsoft.com/office/officeart/2005/8/layout/chevron1" loCatId="process" qsTypeId="urn:microsoft.com/office/officeart/2005/8/quickstyle/simple1" qsCatId="simple" csTypeId="urn:microsoft.com/office/officeart/2005/8/colors/accent1_2" csCatId="accent1" phldr="1"/>
      <dgm:spPr/>
    </dgm:pt>
    <dgm:pt modelId="{4A9CE598-B6C1-4258-8456-4B7E17918B52}">
      <dgm:prSet phldrT="[テキスト]"/>
      <dgm:spPr/>
      <dgm:t>
        <a:bodyPr/>
        <a:lstStyle/>
        <a:p>
          <a:pPr>
            <a:spcAft>
              <a:spcPts val="0"/>
            </a:spcAft>
          </a:pPr>
          <a:r>
            <a:rPr kumimoji="1" lang="ja-JP" altLang="en-US" dirty="0"/>
            <a:t>イベントを設定</a:t>
          </a:r>
          <a:endParaRPr kumimoji="1" lang="en-US" altLang="ja-JP" dirty="0"/>
        </a:p>
        <a:p>
          <a:pPr>
            <a:spcAft>
              <a:spcPts val="0"/>
            </a:spcAft>
          </a:pPr>
          <a:r>
            <a:rPr kumimoji="1" lang="ja-JP" altLang="en-US" dirty="0"/>
            <a:t>したい要素を取得</a:t>
          </a:r>
        </a:p>
      </dgm:t>
    </dgm:pt>
    <dgm:pt modelId="{F1BF9DF5-1CDF-4118-85A4-D8E809508E5F}" type="parTrans" cxnId="{C10B57DA-D57F-485B-B96A-14AF0160CDC9}">
      <dgm:prSet/>
      <dgm:spPr/>
      <dgm:t>
        <a:bodyPr/>
        <a:lstStyle/>
        <a:p>
          <a:endParaRPr kumimoji="1" lang="ja-JP" altLang="en-US"/>
        </a:p>
      </dgm:t>
    </dgm:pt>
    <dgm:pt modelId="{BCE8689C-3EE5-4DDE-83D7-455FC3FF61B6}" type="sibTrans" cxnId="{C10B57DA-D57F-485B-B96A-14AF0160CDC9}">
      <dgm:prSet/>
      <dgm:spPr/>
      <dgm:t>
        <a:bodyPr/>
        <a:lstStyle/>
        <a:p>
          <a:endParaRPr kumimoji="1" lang="ja-JP" altLang="en-US"/>
        </a:p>
      </dgm:t>
    </dgm:pt>
    <dgm:pt modelId="{6B55D5D6-8907-44EA-9459-F9EA88183C70}">
      <dgm:prSet phldrT="[テキスト]"/>
      <dgm:spPr>
        <a:solidFill>
          <a:srgbClr val="00B050"/>
        </a:solidFill>
      </dgm:spPr>
      <dgm:t>
        <a:bodyPr/>
        <a:lstStyle/>
        <a:p>
          <a:pPr>
            <a:spcAft>
              <a:spcPts val="0"/>
            </a:spcAft>
          </a:pPr>
          <a:r>
            <a:rPr kumimoji="1" lang="ja-JP" altLang="en-US" dirty="0"/>
            <a:t>取得した要素に</a:t>
          </a:r>
          <a:endParaRPr kumimoji="1" lang="en-US" altLang="ja-JP" dirty="0"/>
        </a:p>
        <a:p>
          <a:pPr>
            <a:spcAft>
              <a:spcPts val="0"/>
            </a:spcAft>
          </a:pPr>
          <a:r>
            <a:rPr kumimoji="1" lang="ja-JP" altLang="en-US" dirty="0"/>
            <a:t>イベントを設定</a:t>
          </a:r>
        </a:p>
      </dgm:t>
    </dgm:pt>
    <dgm:pt modelId="{E3FA87FF-6DA8-4EED-81FF-CC3C0E7D2746}" type="parTrans" cxnId="{9DE48AEE-FCCC-4B6C-9D78-85E09F136C8D}">
      <dgm:prSet/>
      <dgm:spPr/>
      <dgm:t>
        <a:bodyPr/>
        <a:lstStyle/>
        <a:p>
          <a:endParaRPr kumimoji="1" lang="ja-JP" altLang="en-US"/>
        </a:p>
      </dgm:t>
    </dgm:pt>
    <dgm:pt modelId="{3E99BC1C-B5EE-4C1E-993B-EC5757507F5A}" type="sibTrans" cxnId="{9DE48AEE-FCCC-4B6C-9D78-85E09F136C8D}">
      <dgm:prSet/>
      <dgm:spPr/>
      <dgm:t>
        <a:bodyPr/>
        <a:lstStyle/>
        <a:p>
          <a:endParaRPr kumimoji="1" lang="ja-JP" altLang="en-US"/>
        </a:p>
      </dgm:t>
    </dgm:pt>
    <dgm:pt modelId="{2F05168A-4C47-44FE-A978-520B254B27B8}">
      <dgm:prSet phldrT="[テキスト]"/>
      <dgm:spPr>
        <a:solidFill>
          <a:srgbClr val="FF9900"/>
        </a:solidFill>
      </dgm:spPr>
      <dgm:t>
        <a:bodyPr/>
        <a:lstStyle/>
        <a:p>
          <a:pPr>
            <a:spcAft>
              <a:spcPts val="0"/>
            </a:spcAft>
          </a:pPr>
          <a:r>
            <a:rPr kumimoji="1" lang="ja-JP" altLang="en-US" dirty="0"/>
            <a:t>イベントが発生</a:t>
          </a:r>
          <a:endParaRPr kumimoji="1" lang="en-US" altLang="ja-JP" dirty="0"/>
        </a:p>
        <a:p>
          <a:pPr>
            <a:spcAft>
              <a:spcPts val="0"/>
            </a:spcAft>
          </a:pPr>
          <a:r>
            <a:rPr kumimoji="1" lang="ja-JP" altLang="en-US" dirty="0"/>
            <a:t>した時の処理を実行</a:t>
          </a:r>
        </a:p>
      </dgm:t>
    </dgm:pt>
    <dgm:pt modelId="{0FF4D2E4-6956-4421-B415-D4B7AD041A4F}" type="parTrans" cxnId="{8DC238FB-E23C-450E-820C-C4CA23E46B0A}">
      <dgm:prSet/>
      <dgm:spPr/>
      <dgm:t>
        <a:bodyPr/>
        <a:lstStyle/>
        <a:p>
          <a:endParaRPr kumimoji="1" lang="ja-JP" altLang="en-US"/>
        </a:p>
      </dgm:t>
    </dgm:pt>
    <dgm:pt modelId="{669A79C6-4590-48E9-A0C5-5C2F8144C650}" type="sibTrans" cxnId="{8DC238FB-E23C-450E-820C-C4CA23E46B0A}">
      <dgm:prSet/>
      <dgm:spPr/>
      <dgm:t>
        <a:bodyPr/>
        <a:lstStyle/>
        <a:p>
          <a:endParaRPr kumimoji="1" lang="ja-JP" altLang="en-US"/>
        </a:p>
      </dgm:t>
    </dgm:pt>
    <dgm:pt modelId="{FFA59EB3-D4D5-418C-9B37-ED48D9B32087}" type="pres">
      <dgm:prSet presAssocID="{13F900D9-17E0-44AD-8256-E140FF48E99F}" presName="Name0" presStyleCnt="0">
        <dgm:presLayoutVars>
          <dgm:dir/>
          <dgm:animLvl val="lvl"/>
          <dgm:resizeHandles val="exact"/>
        </dgm:presLayoutVars>
      </dgm:prSet>
      <dgm:spPr/>
    </dgm:pt>
    <dgm:pt modelId="{306AD7D5-EE9E-4565-9509-4DB2253157B8}" type="pres">
      <dgm:prSet presAssocID="{4A9CE598-B6C1-4258-8456-4B7E17918B52}" presName="parTxOnly" presStyleLbl="node1" presStyleIdx="0" presStyleCnt="3" custScaleX="70272" custScaleY="63190">
        <dgm:presLayoutVars>
          <dgm:chMax val="0"/>
          <dgm:chPref val="0"/>
          <dgm:bulletEnabled val="1"/>
        </dgm:presLayoutVars>
      </dgm:prSet>
      <dgm:spPr/>
    </dgm:pt>
    <dgm:pt modelId="{2A591F2C-5834-4CE1-BDD7-563EBF2AEE46}" type="pres">
      <dgm:prSet presAssocID="{BCE8689C-3EE5-4DDE-83D7-455FC3FF61B6}" presName="parTxOnlySpace" presStyleCnt="0"/>
      <dgm:spPr/>
    </dgm:pt>
    <dgm:pt modelId="{0BC171E5-1E27-46B2-8A18-8FA7FD9091CE}" type="pres">
      <dgm:prSet presAssocID="{6B55D5D6-8907-44EA-9459-F9EA88183C70}" presName="parTxOnly" presStyleLbl="node1" presStyleIdx="1" presStyleCnt="3" custScaleX="76346" custScaleY="63190">
        <dgm:presLayoutVars>
          <dgm:chMax val="0"/>
          <dgm:chPref val="0"/>
          <dgm:bulletEnabled val="1"/>
        </dgm:presLayoutVars>
      </dgm:prSet>
      <dgm:spPr/>
    </dgm:pt>
    <dgm:pt modelId="{17383AC2-EDA8-46E4-B466-BEC46237E8AC}" type="pres">
      <dgm:prSet presAssocID="{3E99BC1C-B5EE-4C1E-993B-EC5757507F5A}" presName="parTxOnlySpace" presStyleCnt="0"/>
      <dgm:spPr/>
    </dgm:pt>
    <dgm:pt modelId="{C97A13B1-4DD8-4823-B096-9828BE056776}" type="pres">
      <dgm:prSet presAssocID="{2F05168A-4C47-44FE-A978-520B254B27B8}" presName="parTxOnly" presStyleLbl="node1" presStyleIdx="2" presStyleCnt="3" custScaleX="82551" custScaleY="63190">
        <dgm:presLayoutVars>
          <dgm:chMax val="0"/>
          <dgm:chPref val="0"/>
          <dgm:bulletEnabled val="1"/>
        </dgm:presLayoutVars>
      </dgm:prSet>
      <dgm:spPr/>
    </dgm:pt>
  </dgm:ptLst>
  <dgm:cxnLst>
    <dgm:cxn modelId="{C5C37027-E25F-47AF-B5F8-3591B4A2510C}" type="presOf" srcId="{4A9CE598-B6C1-4258-8456-4B7E17918B52}" destId="{306AD7D5-EE9E-4565-9509-4DB2253157B8}" srcOrd="0" destOrd="0" presId="urn:microsoft.com/office/officeart/2005/8/layout/chevron1"/>
    <dgm:cxn modelId="{17C1098B-7B5C-4AFB-B5BF-1A5DBBA7F72D}" type="presOf" srcId="{13F900D9-17E0-44AD-8256-E140FF48E99F}" destId="{FFA59EB3-D4D5-418C-9B37-ED48D9B32087}" srcOrd="0" destOrd="0" presId="urn:microsoft.com/office/officeart/2005/8/layout/chevron1"/>
    <dgm:cxn modelId="{31E002C1-4E72-486C-B69F-3EA1230B9494}" type="presOf" srcId="{6B55D5D6-8907-44EA-9459-F9EA88183C70}" destId="{0BC171E5-1E27-46B2-8A18-8FA7FD9091CE}" srcOrd="0" destOrd="0" presId="urn:microsoft.com/office/officeart/2005/8/layout/chevron1"/>
    <dgm:cxn modelId="{C10B57DA-D57F-485B-B96A-14AF0160CDC9}" srcId="{13F900D9-17E0-44AD-8256-E140FF48E99F}" destId="{4A9CE598-B6C1-4258-8456-4B7E17918B52}" srcOrd="0" destOrd="0" parTransId="{F1BF9DF5-1CDF-4118-85A4-D8E809508E5F}" sibTransId="{BCE8689C-3EE5-4DDE-83D7-455FC3FF61B6}"/>
    <dgm:cxn modelId="{90C59AE5-1AC8-4487-8782-C503EBA5D6A4}" type="presOf" srcId="{2F05168A-4C47-44FE-A978-520B254B27B8}" destId="{C97A13B1-4DD8-4823-B096-9828BE056776}" srcOrd="0" destOrd="0" presId="urn:microsoft.com/office/officeart/2005/8/layout/chevron1"/>
    <dgm:cxn modelId="{9DE48AEE-FCCC-4B6C-9D78-85E09F136C8D}" srcId="{13F900D9-17E0-44AD-8256-E140FF48E99F}" destId="{6B55D5D6-8907-44EA-9459-F9EA88183C70}" srcOrd="1" destOrd="0" parTransId="{E3FA87FF-6DA8-4EED-81FF-CC3C0E7D2746}" sibTransId="{3E99BC1C-B5EE-4C1E-993B-EC5757507F5A}"/>
    <dgm:cxn modelId="{8DC238FB-E23C-450E-820C-C4CA23E46B0A}" srcId="{13F900D9-17E0-44AD-8256-E140FF48E99F}" destId="{2F05168A-4C47-44FE-A978-520B254B27B8}" srcOrd="2" destOrd="0" parTransId="{0FF4D2E4-6956-4421-B415-D4B7AD041A4F}" sibTransId="{669A79C6-4590-48E9-A0C5-5C2F8144C650}"/>
    <dgm:cxn modelId="{2AA068BC-C321-4C12-86F9-C297D64172F9}" type="presParOf" srcId="{FFA59EB3-D4D5-418C-9B37-ED48D9B32087}" destId="{306AD7D5-EE9E-4565-9509-4DB2253157B8}" srcOrd="0" destOrd="0" presId="urn:microsoft.com/office/officeart/2005/8/layout/chevron1"/>
    <dgm:cxn modelId="{8C92EE48-0276-4B09-B7EA-01D5D4DBFA8C}" type="presParOf" srcId="{FFA59EB3-D4D5-418C-9B37-ED48D9B32087}" destId="{2A591F2C-5834-4CE1-BDD7-563EBF2AEE46}" srcOrd="1" destOrd="0" presId="urn:microsoft.com/office/officeart/2005/8/layout/chevron1"/>
    <dgm:cxn modelId="{76833A5F-5B60-46E3-8C74-60183E921EA0}" type="presParOf" srcId="{FFA59EB3-D4D5-418C-9B37-ED48D9B32087}" destId="{0BC171E5-1E27-46B2-8A18-8FA7FD9091CE}" srcOrd="2" destOrd="0" presId="urn:microsoft.com/office/officeart/2005/8/layout/chevron1"/>
    <dgm:cxn modelId="{D5023316-99FE-40C0-B6AB-C701B56EC415}" type="presParOf" srcId="{FFA59EB3-D4D5-418C-9B37-ED48D9B32087}" destId="{17383AC2-EDA8-46E4-B466-BEC46237E8AC}" srcOrd="3" destOrd="0" presId="urn:microsoft.com/office/officeart/2005/8/layout/chevron1"/>
    <dgm:cxn modelId="{F9BBD2BA-B04B-4A16-AEAD-9EC56EBA9BE6}" type="presParOf" srcId="{FFA59EB3-D4D5-418C-9B37-ED48D9B32087}" destId="{C97A13B1-4DD8-4823-B096-9828BE056776}"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4B7249-01CB-419B-9D36-1E0D39F3EE24}">
      <dsp:nvSpPr>
        <dsp:cNvPr id="0" name=""/>
        <dsp:cNvSpPr/>
      </dsp:nvSpPr>
      <dsp:spPr>
        <a:xfrm>
          <a:off x="668654" y="0"/>
          <a:ext cx="7578090" cy="2297112"/>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4892FD-8CAE-4D81-B8C5-7416386FAB17}">
      <dsp:nvSpPr>
        <dsp:cNvPr id="0" name=""/>
        <dsp:cNvSpPr/>
      </dsp:nvSpPr>
      <dsp:spPr>
        <a:xfrm>
          <a:off x="4706" y="689133"/>
          <a:ext cx="2864039" cy="918844"/>
        </a:xfrm>
        <a:prstGeom prst="roundRect">
          <a:avLst/>
        </a:prstGeom>
        <a:solidFill>
          <a:srgbClr val="FFC000"/>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dirty="0"/>
            <a:t>インプット（入力）</a:t>
          </a:r>
        </a:p>
      </dsp:txBody>
      <dsp:txXfrm>
        <a:off x="49560" y="733987"/>
        <a:ext cx="2774331" cy="829136"/>
      </dsp:txXfrm>
    </dsp:sp>
    <dsp:sp modelId="{2E72FD91-A64A-4358-84BD-93689C67FDDD}">
      <dsp:nvSpPr>
        <dsp:cNvPr id="0" name=""/>
        <dsp:cNvSpPr/>
      </dsp:nvSpPr>
      <dsp:spPr>
        <a:xfrm>
          <a:off x="3025680" y="689133"/>
          <a:ext cx="2864039" cy="918844"/>
        </a:xfrm>
        <a:prstGeom prst="roundRect">
          <a:avLst/>
        </a:prstGeom>
        <a:solidFill>
          <a:srgbClr val="00B050"/>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dirty="0"/>
            <a:t>加工</a:t>
          </a:r>
        </a:p>
      </dsp:txBody>
      <dsp:txXfrm>
        <a:off x="3070534" y="733987"/>
        <a:ext cx="2774331" cy="829136"/>
      </dsp:txXfrm>
    </dsp:sp>
    <dsp:sp modelId="{57763379-178B-4921-9AEA-3E46B025A549}">
      <dsp:nvSpPr>
        <dsp:cNvPr id="0" name=""/>
        <dsp:cNvSpPr/>
      </dsp:nvSpPr>
      <dsp:spPr>
        <a:xfrm>
          <a:off x="6046653" y="689133"/>
          <a:ext cx="2864039" cy="91884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dirty="0"/>
            <a:t>アウトプット（出力）</a:t>
          </a:r>
        </a:p>
      </dsp:txBody>
      <dsp:txXfrm>
        <a:off x="6091507" y="733987"/>
        <a:ext cx="2774331" cy="8291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9A2B49-43F4-4A5D-93C9-C0B33991507A}">
      <dsp:nvSpPr>
        <dsp:cNvPr id="0" name=""/>
        <dsp:cNvSpPr/>
      </dsp:nvSpPr>
      <dsp:spPr>
        <a:xfrm rot="5400000">
          <a:off x="1010543" y="117974"/>
          <a:ext cx="381933" cy="2356192"/>
        </a:xfrm>
        <a:prstGeom prst="corner">
          <a:avLst>
            <a:gd name="adj1" fmla="val 16120"/>
            <a:gd name="adj2" fmla="val 16110"/>
          </a:avLst>
        </a:prstGeom>
        <a:solidFill>
          <a:srgbClr val="FFC000"/>
        </a:solidFill>
        <a:ln w="15875" cap="rnd" cmpd="sng" algn="ctr">
          <a:solidFill>
            <a:srgbClr val="FFC000"/>
          </a:solidFill>
          <a:prstDash val="solid"/>
        </a:ln>
        <a:effectLst/>
      </dsp:spPr>
      <dsp:style>
        <a:lnRef idx="2">
          <a:scrgbClr r="0" g="0" b="0"/>
        </a:lnRef>
        <a:fillRef idx="1">
          <a:scrgbClr r="0" g="0" b="0"/>
        </a:fillRef>
        <a:effectRef idx="0">
          <a:scrgbClr r="0" g="0" b="0"/>
        </a:effectRef>
        <a:fontRef idx="minor">
          <a:schemeClr val="lt1"/>
        </a:fontRef>
      </dsp:style>
    </dsp:sp>
    <dsp:sp modelId="{228DF6C4-30BB-4F52-BA19-AF808D86BF29}">
      <dsp:nvSpPr>
        <dsp:cNvPr id="0" name=""/>
        <dsp:cNvSpPr/>
      </dsp:nvSpPr>
      <dsp:spPr>
        <a:xfrm>
          <a:off x="86631" y="1124387"/>
          <a:ext cx="2577433" cy="596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kumimoji="1" lang="ja-JP" altLang="en-US" sz="1600" kern="1200" dirty="0"/>
            <a:t>パラメータを受け取り</a:t>
          </a:r>
        </a:p>
      </dsp:txBody>
      <dsp:txXfrm>
        <a:off x="86631" y="1124387"/>
        <a:ext cx="2577433" cy="596344"/>
      </dsp:txXfrm>
    </dsp:sp>
    <dsp:sp modelId="{0FD1F1BF-1FF7-4F49-B093-C7CED35311E0}">
      <dsp:nvSpPr>
        <dsp:cNvPr id="0" name=""/>
        <dsp:cNvSpPr/>
      </dsp:nvSpPr>
      <dsp:spPr>
        <a:xfrm>
          <a:off x="2052741" y="721880"/>
          <a:ext cx="297964" cy="297964"/>
        </a:xfrm>
        <a:prstGeom prst="triangle">
          <a:avLst>
            <a:gd name="adj" fmla="val 100000"/>
          </a:avLst>
        </a:prstGeom>
        <a:solidFill>
          <a:srgbClr val="FFFF00"/>
        </a:solidFill>
        <a:ln w="15875" cap="rnd" cmpd="sng" algn="ctr">
          <a:solidFill>
            <a:srgbClr val="FFFF00"/>
          </a:solidFill>
          <a:prstDash val="solid"/>
        </a:ln>
        <a:effectLst/>
      </dsp:spPr>
      <dsp:style>
        <a:lnRef idx="2">
          <a:scrgbClr r="0" g="0" b="0"/>
        </a:lnRef>
        <a:fillRef idx="1">
          <a:scrgbClr r="0" g="0" b="0"/>
        </a:fillRef>
        <a:effectRef idx="0">
          <a:scrgbClr r="0" g="0" b="0"/>
        </a:effectRef>
        <a:fontRef idx="minor">
          <a:schemeClr val="lt1"/>
        </a:fontRef>
      </dsp:style>
    </dsp:sp>
    <dsp:sp modelId="{ABF90306-6703-4982-9CD0-6130861F2D75}">
      <dsp:nvSpPr>
        <dsp:cNvPr id="0" name=""/>
        <dsp:cNvSpPr/>
      </dsp:nvSpPr>
      <dsp:spPr>
        <a:xfrm rot="5400000">
          <a:off x="3466355" y="-206294"/>
          <a:ext cx="349986" cy="2388203"/>
        </a:xfrm>
        <a:prstGeom prst="corner">
          <a:avLst>
            <a:gd name="adj1" fmla="val 16120"/>
            <a:gd name="adj2" fmla="val 16110"/>
          </a:avLst>
        </a:prstGeom>
        <a:solidFill>
          <a:schemeClr val="accent4">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220939-A5F9-40EA-8952-C11A7AD6D8D7}">
      <dsp:nvSpPr>
        <dsp:cNvPr id="0" name=""/>
        <dsp:cNvSpPr/>
      </dsp:nvSpPr>
      <dsp:spPr>
        <a:xfrm>
          <a:off x="2566828" y="865973"/>
          <a:ext cx="2844762" cy="359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kumimoji="1" lang="ja-JP" altLang="en-US" sz="1600" kern="1200" dirty="0"/>
            <a:t>何らかの加工をして</a:t>
          </a:r>
        </a:p>
      </dsp:txBody>
      <dsp:txXfrm>
        <a:off x="2566828" y="865973"/>
        <a:ext cx="2844762" cy="359481"/>
      </dsp:txXfrm>
    </dsp:sp>
    <dsp:sp modelId="{F84544DA-8EAB-48F3-9259-777D20375C1E}">
      <dsp:nvSpPr>
        <dsp:cNvPr id="0" name=""/>
        <dsp:cNvSpPr/>
      </dsp:nvSpPr>
      <dsp:spPr>
        <a:xfrm>
          <a:off x="4436102" y="428337"/>
          <a:ext cx="297964" cy="297964"/>
        </a:xfrm>
        <a:prstGeom prst="triangle">
          <a:avLst>
            <a:gd name="adj" fmla="val 100000"/>
          </a:avLst>
        </a:prstGeom>
        <a:solidFill>
          <a:schemeClr val="accent5">
            <a:hueOff val="0"/>
            <a:satOff val="0"/>
            <a:lumOff val="0"/>
            <a:alphaOff val="0"/>
          </a:schemeClr>
        </a:solidFill>
        <a:ln w="1587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637A22-5384-476D-AC4C-C4F5656D5CA1}">
      <dsp:nvSpPr>
        <dsp:cNvPr id="0" name=""/>
        <dsp:cNvSpPr/>
      </dsp:nvSpPr>
      <dsp:spPr>
        <a:xfrm rot="5400000">
          <a:off x="5868997" y="-484565"/>
          <a:ext cx="352856" cy="2332070"/>
        </a:xfrm>
        <a:prstGeom prst="corner">
          <a:avLst>
            <a:gd name="adj1" fmla="val 16120"/>
            <a:gd name="adj2" fmla="val 16110"/>
          </a:avLst>
        </a:prstGeom>
        <a:solidFill>
          <a:srgbClr val="0070C0"/>
        </a:solidFill>
        <a:ln w="1587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5495B9-F765-45DB-9558-CEF2DDAAA12F}">
      <dsp:nvSpPr>
        <dsp:cNvPr id="0" name=""/>
        <dsp:cNvSpPr/>
      </dsp:nvSpPr>
      <dsp:spPr>
        <a:xfrm>
          <a:off x="4963248" y="587148"/>
          <a:ext cx="2927986" cy="37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kumimoji="1" lang="ja-JP" altLang="en-US" sz="1600" kern="1200" dirty="0"/>
            <a:t>結果を呼び出し元に返す</a:t>
          </a:r>
        </a:p>
      </dsp:txBody>
      <dsp:txXfrm>
        <a:off x="4963248" y="587148"/>
        <a:ext cx="2927986" cy="3721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D7D5-EE9E-4565-9509-4DB2253157B8}">
      <dsp:nvSpPr>
        <dsp:cNvPr id="0" name=""/>
        <dsp:cNvSpPr/>
      </dsp:nvSpPr>
      <dsp:spPr>
        <a:xfrm>
          <a:off x="486" y="199632"/>
          <a:ext cx="2843978" cy="1022945"/>
        </a:xfrm>
        <a:prstGeom prst="chevr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ts val="0"/>
            </a:spcAft>
            <a:buNone/>
          </a:pPr>
          <a:r>
            <a:rPr kumimoji="1" lang="ja-JP" altLang="en-US" sz="1700" kern="1200" dirty="0"/>
            <a:t>イベントを設定</a:t>
          </a:r>
          <a:endParaRPr kumimoji="1" lang="en-US" altLang="ja-JP" sz="1700" kern="1200" dirty="0"/>
        </a:p>
        <a:p>
          <a:pPr marL="0" lvl="0" indent="0" algn="ctr" defTabSz="755650">
            <a:lnSpc>
              <a:spcPct val="90000"/>
            </a:lnSpc>
            <a:spcBef>
              <a:spcPct val="0"/>
            </a:spcBef>
            <a:spcAft>
              <a:spcPts val="0"/>
            </a:spcAft>
            <a:buNone/>
          </a:pPr>
          <a:r>
            <a:rPr kumimoji="1" lang="ja-JP" altLang="en-US" sz="1700" kern="1200" dirty="0"/>
            <a:t>したい要素を取得</a:t>
          </a:r>
        </a:p>
      </dsp:txBody>
      <dsp:txXfrm>
        <a:off x="511959" y="199632"/>
        <a:ext cx="1821033" cy="1022945"/>
      </dsp:txXfrm>
    </dsp:sp>
    <dsp:sp modelId="{0BC171E5-1E27-46B2-8A18-8FA7FD9091CE}">
      <dsp:nvSpPr>
        <dsp:cNvPr id="0" name=""/>
        <dsp:cNvSpPr/>
      </dsp:nvSpPr>
      <dsp:spPr>
        <a:xfrm>
          <a:off x="2439755" y="199632"/>
          <a:ext cx="3089799" cy="1022945"/>
        </a:xfrm>
        <a:prstGeom prst="chevron">
          <a:avLst/>
        </a:prstGeom>
        <a:solidFill>
          <a:srgbClr val="00B050"/>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ts val="0"/>
            </a:spcAft>
            <a:buNone/>
          </a:pPr>
          <a:r>
            <a:rPr kumimoji="1" lang="ja-JP" altLang="en-US" sz="1700" kern="1200" dirty="0"/>
            <a:t>取得した要素に</a:t>
          </a:r>
          <a:endParaRPr kumimoji="1" lang="en-US" altLang="ja-JP" sz="1700" kern="1200" dirty="0"/>
        </a:p>
        <a:p>
          <a:pPr marL="0" lvl="0" indent="0" algn="ctr" defTabSz="755650">
            <a:lnSpc>
              <a:spcPct val="90000"/>
            </a:lnSpc>
            <a:spcBef>
              <a:spcPct val="0"/>
            </a:spcBef>
            <a:spcAft>
              <a:spcPts val="0"/>
            </a:spcAft>
            <a:buNone/>
          </a:pPr>
          <a:r>
            <a:rPr kumimoji="1" lang="ja-JP" altLang="en-US" sz="1700" kern="1200" dirty="0"/>
            <a:t>イベントを設定</a:t>
          </a:r>
        </a:p>
      </dsp:txBody>
      <dsp:txXfrm>
        <a:off x="2951228" y="199632"/>
        <a:ext cx="2066854" cy="1022945"/>
      </dsp:txXfrm>
    </dsp:sp>
    <dsp:sp modelId="{C97A13B1-4DD8-4823-B096-9828BE056776}">
      <dsp:nvSpPr>
        <dsp:cNvPr id="0" name=""/>
        <dsp:cNvSpPr/>
      </dsp:nvSpPr>
      <dsp:spPr>
        <a:xfrm>
          <a:off x="5124844" y="199632"/>
          <a:ext cx="3340921" cy="1022945"/>
        </a:xfrm>
        <a:prstGeom prst="chevron">
          <a:avLst/>
        </a:prstGeom>
        <a:solidFill>
          <a:srgbClr val="FF9900"/>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ts val="0"/>
            </a:spcAft>
            <a:buNone/>
          </a:pPr>
          <a:r>
            <a:rPr kumimoji="1" lang="ja-JP" altLang="en-US" sz="1700" kern="1200" dirty="0"/>
            <a:t>イベントが発生</a:t>
          </a:r>
          <a:endParaRPr kumimoji="1" lang="en-US" altLang="ja-JP" sz="1700" kern="1200" dirty="0"/>
        </a:p>
        <a:p>
          <a:pPr marL="0" lvl="0" indent="0" algn="ctr" defTabSz="755650">
            <a:lnSpc>
              <a:spcPct val="90000"/>
            </a:lnSpc>
            <a:spcBef>
              <a:spcPct val="0"/>
            </a:spcBef>
            <a:spcAft>
              <a:spcPts val="0"/>
            </a:spcAft>
            <a:buNone/>
          </a:pPr>
          <a:r>
            <a:rPr kumimoji="1" lang="ja-JP" altLang="en-US" sz="1700" kern="1200" dirty="0"/>
            <a:t>した時の処理を実行</a:t>
          </a:r>
        </a:p>
      </dsp:txBody>
      <dsp:txXfrm>
        <a:off x="5636317" y="199632"/>
        <a:ext cx="2317976" cy="102294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F663F9-0AA0-41E8-8508-3994A3B46136}" type="datetimeFigureOut">
              <a:rPr kumimoji="1" lang="ja-JP" altLang="en-US" smtClean="0"/>
              <a:t>2020/5/22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9074EF-6A38-4A75-930D-3A3FEF0F75A3}" type="slidenum">
              <a:rPr kumimoji="1" lang="ja-JP" altLang="en-US" smtClean="0"/>
              <a:t>‹#›</a:t>
            </a:fld>
            <a:endParaRPr kumimoji="1" lang="ja-JP" altLang="en-US"/>
          </a:p>
        </p:txBody>
      </p:sp>
    </p:spTree>
    <p:extLst>
      <p:ext uri="{BB962C8B-B14F-4D97-AF65-F5344CB8AC3E}">
        <p14:creationId xmlns:p14="http://schemas.microsoft.com/office/powerpoint/2010/main" val="200334767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39074EF-6A38-4A75-930D-3A3FEF0F75A3}" type="slidenum">
              <a:rPr kumimoji="1" lang="ja-JP" altLang="en-US" smtClean="0"/>
              <a:t>47</a:t>
            </a:fld>
            <a:endParaRPr kumimoji="1" lang="ja-JP" altLang="en-US"/>
          </a:p>
        </p:txBody>
      </p:sp>
    </p:spTree>
    <p:extLst>
      <p:ext uri="{BB962C8B-B14F-4D97-AF65-F5344CB8AC3E}">
        <p14:creationId xmlns:p14="http://schemas.microsoft.com/office/powerpoint/2010/main" val="4242870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7543DCE3-784D-4C72-9B03-4F75DC06BB39}" type="datetimeFigureOut">
              <a:rPr kumimoji="1" lang="ja-JP" altLang="en-US" smtClean="0"/>
              <a:t>2020/5/22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25A7422-5852-4FCB-8C25-D442DB577CD0}" type="slidenum">
              <a:rPr kumimoji="1" lang="ja-JP" altLang="en-US" smtClean="0"/>
              <a:t>‹#›</a:t>
            </a:fld>
            <a:endParaRPr kumimoji="1" lang="ja-JP" altLang="en-US"/>
          </a:p>
        </p:txBody>
      </p:sp>
    </p:spTree>
    <p:extLst>
      <p:ext uri="{BB962C8B-B14F-4D97-AF65-F5344CB8AC3E}">
        <p14:creationId xmlns:p14="http://schemas.microsoft.com/office/powerpoint/2010/main" val="1228051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543DCE3-784D-4C72-9B03-4F75DC06BB39}" type="datetimeFigureOut">
              <a:rPr kumimoji="1" lang="ja-JP" altLang="en-US" smtClean="0"/>
              <a:t>2020/5/22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25A7422-5852-4FCB-8C25-D442DB577CD0}" type="slidenum">
              <a:rPr kumimoji="1" lang="ja-JP" altLang="en-US" smtClean="0"/>
              <a:t>‹#›</a:t>
            </a:fld>
            <a:endParaRPr kumimoji="1" lang="ja-JP" altLang="en-US"/>
          </a:p>
        </p:txBody>
      </p:sp>
    </p:spTree>
    <p:extLst>
      <p:ext uri="{BB962C8B-B14F-4D97-AF65-F5344CB8AC3E}">
        <p14:creationId xmlns:p14="http://schemas.microsoft.com/office/powerpoint/2010/main" val="2697617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7543DCE3-784D-4C72-9B03-4F75DC06BB39}" type="datetimeFigureOut">
              <a:rPr kumimoji="1" lang="ja-JP" altLang="en-US" smtClean="0"/>
              <a:t>2020/5/22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25A7422-5852-4FCB-8C25-D442DB577CD0}" type="slidenum">
              <a:rPr kumimoji="1" lang="ja-JP" altLang="en-US" smtClean="0"/>
              <a:t>‹#›</a:t>
            </a:fld>
            <a:endParaRPr kumimoji="1" lang="ja-JP" altLang="en-US"/>
          </a:p>
        </p:txBody>
      </p:sp>
    </p:spTree>
    <p:extLst>
      <p:ext uri="{BB962C8B-B14F-4D97-AF65-F5344CB8AC3E}">
        <p14:creationId xmlns:p14="http://schemas.microsoft.com/office/powerpoint/2010/main" val="25113041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ja-JP" altLang="en-US"/>
              <a:t>マスター タイトルの書式設定</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7543DCE3-784D-4C72-9B03-4F75DC06BB39}" type="datetimeFigureOut">
              <a:rPr kumimoji="1" lang="ja-JP" altLang="en-US" smtClean="0"/>
              <a:t>2020/5/22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25A7422-5852-4FCB-8C25-D442DB577CD0}" type="slidenum">
              <a:rPr kumimoji="1" lang="ja-JP" altLang="en-US" smtClean="0"/>
              <a:t>‹#›</a:t>
            </a:fld>
            <a:endParaRPr kumimoji="1" lang="ja-JP" altLang="en-US"/>
          </a:p>
        </p:txBody>
      </p:sp>
    </p:spTree>
    <p:extLst>
      <p:ext uri="{BB962C8B-B14F-4D97-AF65-F5344CB8AC3E}">
        <p14:creationId xmlns:p14="http://schemas.microsoft.com/office/powerpoint/2010/main" val="30598202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751536"/>
          </a:xfrm>
        </p:spPr>
        <p:txBody>
          <a:bodyPr/>
          <a:lstStyle/>
          <a:p>
            <a:r>
              <a:rPr lang="ja-JP" altLang="en-US"/>
              <a:t>マスター タイトルの書式設定</a:t>
            </a:r>
            <a:endParaRPr lang="en-US" dirty="0"/>
          </a:p>
        </p:txBody>
      </p:sp>
      <p:sp>
        <p:nvSpPr>
          <p:cNvPr id="3" name="Content Placeholder 2"/>
          <p:cNvSpPr>
            <a:spLocks noGrp="1"/>
          </p:cNvSpPr>
          <p:nvPr>
            <p:ph idx="1"/>
          </p:nvPr>
        </p:nvSpPr>
        <p:spPr>
          <a:xfrm>
            <a:off x="2589212" y="1529395"/>
            <a:ext cx="8915400" cy="4381827"/>
          </a:xfrm>
        </p:spPr>
        <p:txBody>
          <a:bodyPr>
            <a:no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543DCE3-784D-4C72-9B03-4F75DC06BB39}" type="datetimeFigureOut">
              <a:rPr kumimoji="1" lang="ja-JP" altLang="en-US" smtClean="0"/>
              <a:t>2020/5/22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25A7422-5852-4FCB-8C25-D442DB577CD0}" type="slidenum">
              <a:rPr kumimoji="1" lang="ja-JP" altLang="en-US" smtClean="0"/>
              <a:t>‹#›</a:t>
            </a:fld>
            <a:endParaRPr kumimoji="1" lang="ja-JP" altLang="en-US"/>
          </a:p>
        </p:txBody>
      </p:sp>
    </p:spTree>
    <p:extLst>
      <p:ext uri="{BB962C8B-B14F-4D97-AF65-F5344CB8AC3E}">
        <p14:creationId xmlns:p14="http://schemas.microsoft.com/office/powerpoint/2010/main" val="9685330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7543DCE3-784D-4C72-9B03-4F75DC06BB39}" type="datetimeFigureOut">
              <a:rPr kumimoji="1" lang="ja-JP" altLang="en-US" smtClean="0"/>
              <a:t>2020/5/22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25A7422-5852-4FCB-8C25-D442DB577CD0}" type="slidenum">
              <a:rPr kumimoji="1" lang="ja-JP" altLang="en-US" smtClean="0"/>
              <a:t>‹#›</a:t>
            </a:fld>
            <a:endParaRPr kumimoji="1" lang="ja-JP" altLang="en-US"/>
          </a:p>
        </p:txBody>
      </p:sp>
    </p:spTree>
    <p:extLst>
      <p:ext uri="{BB962C8B-B14F-4D97-AF65-F5344CB8AC3E}">
        <p14:creationId xmlns:p14="http://schemas.microsoft.com/office/powerpoint/2010/main" val="38335217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2592924" y="624110"/>
            <a:ext cx="8911687" cy="719168"/>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2589212" y="1575242"/>
            <a:ext cx="4313864" cy="4335980"/>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7190747" y="1575242"/>
            <a:ext cx="4313864" cy="4328602"/>
          </a:xfrm>
        </p:spPr>
        <p:txBody>
          <a:bodyPr>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5" name="Date Placeholder 4"/>
          <p:cNvSpPr>
            <a:spLocks noGrp="1"/>
          </p:cNvSpPr>
          <p:nvPr>
            <p:ph type="dt" sz="half" idx="10"/>
          </p:nvPr>
        </p:nvSpPr>
        <p:spPr/>
        <p:txBody>
          <a:bodyPr/>
          <a:lstStyle/>
          <a:p>
            <a:fld id="{7543DCE3-784D-4C72-9B03-4F75DC06BB39}" type="datetimeFigureOut">
              <a:rPr kumimoji="1" lang="ja-JP" altLang="en-US" smtClean="0"/>
              <a:t>2020/5/22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25A7422-5852-4FCB-8C25-D442DB577CD0}" type="slidenum">
              <a:rPr kumimoji="1" lang="ja-JP" altLang="en-US" smtClean="0"/>
              <a:t>‹#›</a:t>
            </a:fld>
            <a:endParaRPr kumimoji="1" lang="ja-JP" altLang="en-US"/>
          </a:p>
        </p:txBody>
      </p:sp>
    </p:spTree>
    <p:extLst>
      <p:ext uri="{BB962C8B-B14F-4D97-AF65-F5344CB8AC3E}">
        <p14:creationId xmlns:p14="http://schemas.microsoft.com/office/powerpoint/2010/main" val="34518665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7543DCE3-784D-4C72-9B03-4F75DC06BB39}" type="datetimeFigureOut">
              <a:rPr kumimoji="1" lang="ja-JP" altLang="en-US" smtClean="0"/>
              <a:t>2020/5/22</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25A7422-5852-4FCB-8C25-D442DB577CD0}" type="slidenum">
              <a:rPr kumimoji="1" lang="ja-JP" altLang="en-US" smtClean="0"/>
              <a:t>‹#›</a:t>
            </a:fld>
            <a:endParaRPr kumimoji="1" lang="ja-JP" altLang="en-US"/>
          </a:p>
        </p:txBody>
      </p:sp>
    </p:spTree>
    <p:extLst>
      <p:ext uri="{BB962C8B-B14F-4D97-AF65-F5344CB8AC3E}">
        <p14:creationId xmlns:p14="http://schemas.microsoft.com/office/powerpoint/2010/main" val="31794165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2592924" y="624110"/>
            <a:ext cx="8911687" cy="678708"/>
          </a:xfrm>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7543DCE3-784D-4C72-9B03-4F75DC06BB39}" type="datetimeFigureOut">
              <a:rPr kumimoji="1" lang="ja-JP" altLang="en-US" smtClean="0"/>
              <a:t>2020/5/22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25A7422-5852-4FCB-8C25-D442DB577CD0}" type="slidenum">
              <a:rPr kumimoji="1" lang="ja-JP" altLang="en-US" smtClean="0"/>
              <a:t>‹#›</a:t>
            </a:fld>
            <a:endParaRPr kumimoji="1" lang="ja-JP" altLang="en-US"/>
          </a:p>
        </p:txBody>
      </p:sp>
    </p:spTree>
    <p:extLst>
      <p:ext uri="{BB962C8B-B14F-4D97-AF65-F5344CB8AC3E}">
        <p14:creationId xmlns:p14="http://schemas.microsoft.com/office/powerpoint/2010/main" val="39022540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43DCE3-784D-4C72-9B03-4F75DC06BB39}" type="datetimeFigureOut">
              <a:rPr kumimoji="1" lang="ja-JP" altLang="en-US" smtClean="0"/>
              <a:t>2020/5/22</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25A7422-5852-4FCB-8C25-D442DB577CD0}" type="slidenum">
              <a:rPr kumimoji="1" lang="ja-JP" altLang="en-US" smtClean="0"/>
              <a:t>‹#›</a:t>
            </a:fld>
            <a:endParaRPr kumimoji="1" lang="ja-JP" altLang="en-US"/>
          </a:p>
        </p:txBody>
      </p:sp>
    </p:spTree>
    <p:extLst>
      <p:ext uri="{BB962C8B-B14F-4D97-AF65-F5344CB8AC3E}">
        <p14:creationId xmlns:p14="http://schemas.microsoft.com/office/powerpoint/2010/main" val="37038590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ja-JP" altLang="en-US"/>
              <a:t>マスター タイトルの書式設定</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543DCE3-784D-4C72-9B03-4F75DC06BB39}" type="datetimeFigureOut">
              <a:rPr kumimoji="1" lang="ja-JP" altLang="en-US" smtClean="0"/>
              <a:t>2020/5/22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25A7422-5852-4FCB-8C25-D442DB577CD0}" type="slidenum">
              <a:rPr kumimoji="1" lang="ja-JP" altLang="en-US" smtClean="0"/>
              <a:t>‹#›</a:t>
            </a:fld>
            <a:endParaRPr kumimoji="1" lang="ja-JP" altLang="en-US"/>
          </a:p>
        </p:txBody>
      </p:sp>
    </p:spTree>
    <p:extLst>
      <p:ext uri="{BB962C8B-B14F-4D97-AF65-F5344CB8AC3E}">
        <p14:creationId xmlns:p14="http://schemas.microsoft.com/office/powerpoint/2010/main" val="1448985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543DCE3-784D-4C72-9B03-4F75DC06BB39}" type="datetimeFigureOut">
              <a:rPr kumimoji="1" lang="ja-JP" altLang="en-US" smtClean="0"/>
              <a:t>2020/5/22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25A7422-5852-4FCB-8C25-D442DB577CD0}" type="slidenum">
              <a:rPr kumimoji="1" lang="ja-JP" altLang="en-US" smtClean="0"/>
              <a:t>‹#›</a:t>
            </a:fld>
            <a:endParaRPr kumimoji="1" lang="ja-JP" altLang="en-US"/>
          </a:p>
        </p:txBody>
      </p:sp>
    </p:spTree>
    <p:extLst>
      <p:ext uri="{BB962C8B-B14F-4D97-AF65-F5344CB8AC3E}">
        <p14:creationId xmlns:p14="http://schemas.microsoft.com/office/powerpoint/2010/main" val="41046227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図を追加</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543DCE3-784D-4C72-9B03-4F75DC06BB39}" type="datetimeFigureOut">
              <a:rPr kumimoji="1" lang="ja-JP" altLang="en-US" smtClean="0"/>
              <a:t>2020/5/22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25A7422-5852-4FCB-8C25-D442DB577CD0}" type="slidenum">
              <a:rPr kumimoji="1" lang="ja-JP" altLang="en-US" smtClean="0"/>
              <a:t>‹#›</a:t>
            </a:fld>
            <a:endParaRPr kumimoji="1" lang="ja-JP" altLang="en-US"/>
          </a:p>
        </p:txBody>
      </p:sp>
    </p:spTree>
    <p:extLst>
      <p:ext uri="{BB962C8B-B14F-4D97-AF65-F5344CB8AC3E}">
        <p14:creationId xmlns:p14="http://schemas.microsoft.com/office/powerpoint/2010/main" val="10688717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7543DCE3-784D-4C72-9B03-4F75DC06BB39}" type="datetimeFigureOut">
              <a:rPr kumimoji="1" lang="ja-JP" altLang="en-US" smtClean="0"/>
              <a:t>2020/5/22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25A7422-5852-4FCB-8C25-D442DB577CD0}" type="slidenum">
              <a:rPr kumimoji="1" lang="ja-JP" altLang="en-US" smtClean="0"/>
              <a:t>‹#›</a:t>
            </a:fld>
            <a:endParaRPr kumimoji="1" lang="ja-JP" altLang="en-US"/>
          </a:p>
        </p:txBody>
      </p:sp>
    </p:spTree>
    <p:extLst>
      <p:ext uri="{BB962C8B-B14F-4D97-AF65-F5344CB8AC3E}">
        <p14:creationId xmlns:p14="http://schemas.microsoft.com/office/powerpoint/2010/main" val="1109870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ja-JP" altLang="en-US"/>
              <a:t>マスター タイトルの書式設定</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7543DCE3-784D-4C72-9B03-4F75DC06BB39}" type="datetimeFigureOut">
              <a:rPr kumimoji="1" lang="ja-JP" altLang="en-US" smtClean="0"/>
              <a:t>2020/5/22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25A7422-5852-4FCB-8C25-D442DB577CD0}" type="slidenum">
              <a:rPr kumimoji="1" lang="ja-JP" altLang="en-US" smtClean="0"/>
              <a:t>‹#›</a:t>
            </a:fld>
            <a:endParaRPr kumimoji="1" lang="ja-JP" alt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1096142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a:t>
            </a:r>
          </a:p>
        </p:txBody>
      </p:sp>
      <p:sp>
        <p:nvSpPr>
          <p:cNvPr id="5" name="Date Placeholder 4"/>
          <p:cNvSpPr>
            <a:spLocks noGrp="1"/>
          </p:cNvSpPr>
          <p:nvPr>
            <p:ph type="dt" sz="half" idx="10"/>
          </p:nvPr>
        </p:nvSpPr>
        <p:spPr/>
        <p:txBody>
          <a:bodyPr/>
          <a:lstStyle/>
          <a:p>
            <a:fld id="{7543DCE3-784D-4C72-9B03-4F75DC06BB39}" type="datetimeFigureOut">
              <a:rPr kumimoji="1" lang="ja-JP" altLang="en-US" smtClean="0"/>
              <a:t>2020/5/22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25A7422-5852-4FCB-8C25-D442DB577CD0}" type="slidenum">
              <a:rPr kumimoji="1" lang="ja-JP" altLang="en-US" smtClean="0"/>
              <a:t>‹#›</a:t>
            </a:fld>
            <a:endParaRPr kumimoji="1" lang="ja-JP" altLang="en-US"/>
          </a:p>
        </p:txBody>
      </p:sp>
    </p:spTree>
    <p:extLst>
      <p:ext uri="{BB962C8B-B14F-4D97-AF65-F5344CB8AC3E}">
        <p14:creationId xmlns:p14="http://schemas.microsoft.com/office/powerpoint/2010/main" val="780167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ja-JP" altLang="en-US"/>
              <a:t>マスター タイトルの書式設定</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a:t>
            </a:r>
          </a:p>
        </p:txBody>
      </p:sp>
      <p:sp>
        <p:nvSpPr>
          <p:cNvPr id="5" name="Date Placeholder 4"/>
          <p:cNvSpPr>
            <a:spLocks noGrp="1"/>
          </p:cNvSpPr>
          <p:nvPr>
            <p:ph type="dt" sz="half" idx="10"/>
          </p:nvPr>
        </p:nvSpPr>
        <p:spPr/>
        <p:txBody>
          <a:bodyPr/>
          <a:lstStyle/>
          <a:p>
            <a:fld id="{7543DCE3-784D-4C72-9B03-4F75DC06BB39}" type="datetimeFigureOut">
              <a:rPr kumimoji="1" lang="ja-JP" altLang="en-US" smtClean="0"/>
              <a:t>2020/5/22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25A7422-5852-4FCB-8C25-D442DB577CD0}" type="slidenum">
              <a:rPr kumimoji="1" lang="ja-JP" altLang="en-US" smtClean="0"/>
              <a:t>‹#›</a:t>
            </a:fld>
            <a:endParaRPr kumimoji="1" lang="ja-JP" alt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4474663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ja-JP" altLang="en-US"/>
              <a:t>マスター タイトルの書式設定</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a:t>
            </a:r>
          </a:p>
        </p:txBody>
      </p:sp>
      <p:sp>
        <p:nvSpPr>
          <p:cNvPr id="5" name="Date Placeholder 4"/>
          <p:cNvSpPr>
            <a:spLocks noGrp="1"/>
          </p:cNvSpPr>
          <p:nvPr>
            <p:ph type="dt" sz="half" idx="10"/>
          </p:nvPr>
        </p:nvSpPr>
        <p:spPr/>
        <p:txBody>
          <a:bodyPr/>
          <a:lstStyle/>
          <a:p>
            <a:fld id="{7543DCE3-784D-4C72-9B03-4F75DC06BB39}" type="datetimeFigureOut">
              <a:rPr kumimoji="1" lang="ja-JP" altLang="en-US" smtClean="0"/>
              <a:t>2020/5/22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25A7422-5852-4FCB-8C25-D442DB577CD0}" type="slidenum">
              <a:rPr kumimoji="1" lang="ja-JP" altLang="en-US" smtClean="0"/>
              <a:t>‹#›</a:t>
            </a:fld>
            <a:endParaRPr kumimoji="1" lang="ja-JP" altLang="en-US"/>
          </a:p>
        </p:txBody>
      </p:sp>
    </p:spTree>
    <p:extLst>
      <p:ext uri="{BB962C8B-B14F-4D97-AF65-F5344CB8AC3E}">
        <p14:creationId xmlns:p14="http://schemas.microsoft.com/office/powerpoint/2010/main" val="20223926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543DCE3-784D-4C72-9B03-4F75DC06BB39}" type="datetimeFigureOut">
              <a:rPr kumimoji="1" lang="ja-JP" altLang="en-US" smtClean="0"/>
              <a:t>2020/5/22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25A7422-5852-4FCB-8C25-D442DB577CD0}" type="slidenum">
              <a:rPr kumimoji="1" lang="ja-JP" altLang="en-US" smtClean="0"/>
              <a:t>‹#›</a:t>
            </a:fld>
            <a:endParaRPr kumimoji="1" lang="ja-JP" altLang="en-US"/>
          </a:p>
        </p:txBody>
      </p:sp>
    </p:spTree>
    <p:extLst>
      <p:ext uri="{BB962C8B-B14F-4D97-AF65-F5344CB8AC3E}">
        <p14:creationId xmlns:p14="http://schemas.microsoft.com/office/powerpoint/2010/main" val="11752067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543DCE3-784D-4C72-9B03-4F75DC06BB39}" type="datetimeFigureOut">
              <a:rPr kumimoji="1" lang="ja-JP" altLang="en-US" smtClean="0"/>
              <a:t>2020/5/22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25A7422-5852-4FCB-8C25-D442DB577CD0}" type="slidenum">
              <a:rPr kumimoji="1" lang="ja-JP" altLang="en-US" smtClean="0"/>
              <a:t>‹#›</a:t>
            </a:fld>
            <a:endParaRPr kumimoji="1" lang="ja-JP" altLang="en-US"/>
          </a:p>
        </p:txBody>
      </p:sp>
    </p:spTree>
    <p:extLst>
      <p:ext uri="{BB962C8B-B14F-4D97-AF65-F5344CB8AC3E}">
        <p14:creationId xmlns:p14="http://schemas.microsoft.com/office/powerpoint/2010/main" val="12079649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7543DCE3-784D-4C72-9B03-4F75DC06BB39}" type="datetimeFigureOut">
              <a:rPr kumimoji="1" lang="ja-JP" altLang="en-US" smtClean="0"/>
              <a:t>2020/5/22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25A7422-5852-4FCB-8C25-D442DB577CD0}" type="slidenum">
              <a:rPr kumimoji="1" lang="ja-JP" altLang="en-US" smtClean="0"/>
              <a:t>‹#›</a:t>
            </a:fld>
            <a:endParaRPr kumimoji="1" lang="ja-JP" altLang="en-US"/>
          </a:p>
        </p:txBody>
      </p:sp>
    </p:spTree>
    <p:extLst>
      <p:ext uri="{BB962C8B-B14F-4D97-AF65-F5344CB8AC3E}">
        <p14:creationId xmlns:p14="http://schemas.microsoft.com/office/powerpoint/2010/main" val="1410439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543DCE3-784D-4C72-9B03-4F75DC06BB39}" type="datetimeFigureOut">
              <a:rPr kumimoji="1" lang="ja-JP" altLang="en-US" smtClean="0"/>
              <a:t>2020/5/22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25A7422-5852-4FCB-8C25-D442DB577CD0}" type="slidenum">
              <a:rPr kumimoji="1" lang="ja-JP" altLang="en-US" smtClean="0"/>
              <a:t>‹#›</a:t>
            </a:fld>
            <a:endParaRPr kumimoji="1" lang="ja-JP" altLang="en-US"/>
          </a:p>
        </p:txBody>
      </p:sp>
    </p:spTree>
    <p:extLst>
      <p:ext uri="{BB962C8B-B14F-4D97-AF65-F5344CB8AC3E}">
        <p14:creationId xmlns:p14="http://schemas.microsoft.com/office/powerpoint/2010/main" val="833678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45127" y="2507550"/>
            <a:ext cx="5156200"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7550"/>
            <a:ext cx="5181601"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7543DCE3-784D-4C72-9B03-4F75DC06BB39}" type="datetimeFigureOut">
              <a:rPr kumimoji="1" lang="ja-JP" altLang="en-US" smtClean="0"/>
              <a:t>2020/5/22</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D25A7422-5852-4FCB-8C25-D442DB577CD0}" type="slidenum">
              <a:rPr kumimoji="1" lang="ja-JP" altLang="en-US" smtClean="0"/>
              <a:t>‹#›</a:t>
            </a:fld>
            <a:endParaRPr kumimoji="1" lang="ja-JP" altLang="en-US"/>
          </a:p>
        </p:txBody>
      </p:sp>
      <p:sp>
        <p:nvSpPr>
          <p:cNvPr id="10" name="Title 9"/>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1624248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543DCE3-784D-4C72-9B03-4F75DC06BB39}" type="datetimeFigureOut">
              <a:rPr kumimoji="1" lang="ja-JP" altLang="en-US" smtClean="0"/>
              <a:t>2020/5/22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D25A7422-5852-4FCB-8C25-D442DB577CD0}" type="slidenum">
              <a:rPr kumimoji="1" lang="ja-JP" altLang="en-US" smtClean="0"/>
              <a:t>‹#›</a:t>
            </a:fld>
            <a:endParaRPr kumimoji="1" lang="ja-JP" altLang="en-US"/>
          </a:p>
        </p:txBody>
      </p:sp>
      <p:sp>
        <p:nvSpPr>
          <p:cNvPr id="6" name="Title 5"/>
          <p:cNvSpPr>
            <a:spLocks noGrp="1"/>
          </p:cNvSpPr>
          <p:nvPr>
            <p:ph type="title"/>
          </p:nvPr>
        </p:nvSpPr>
        <p:spPr/>
        <p:txBody>
          <a:bodyPr/>
          <a:lstStyle/>
          <a:p>
            <a:r>
              <a:rPr lang="ja-JP" altLang="en-US"/>
              <a:t>マスター タイトルの書式設定</a:t>
            </a:r>
            <a:endParaRPr lang="en-US"/>
          </a:p>
        </p:txBody>
      </p:sp>
    </p:spTree>
    <p:extLst>
      <p:ext uri="{BB962C8B-B14F-4D97-AF65-F5344CB8AC3E}">
        <p14:creationId xmlns:p14="http://schemas.microsoft.com/office/powerpoint/2010/main" val="2890674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43DCE3-784D-4C72-9B03-4F75DC06BB39}" type="datetimeFigureOut">
              <a:rPr kumimoji="1" lang="ja-JP" altLang="en-US" smtClean="0"/>
              <a:t>2020/5/22</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D25A7422-5852-4FCB-8C25-D442DB577CD0}" type="slidenum">
              <a:rPr kumimoji="1" lang="ja-JP" altLang="en-US" smtClean="0"/>
              <a:t>‹#›</a:t>
            </a:fld>
            <a:endParaRPr kumimoji="1" lang="ja-JP" altLang="en-US"/>
          </a:p>
        </p:txBody>
      </p:sp>
    </p:spTree>
    <p:extLst>
      <p:ext uri="{BB962C8B-B14F-4D97-AF65-F5344CB8AC3E}">
        <p14:creationId xmlns:p14="http://schemas.microsoft.com/office/powerpoint/2010/main" val="736217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ja-JP" altLang="en-US"/>
              <a:t>マスター タイトルの書式設定</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543DCE3-784D-4C72-9B03-4F75DC06BB39}" type="datetimeFigureOut">
              <a:rPr kumimoji="1" lang="ja-JP" altLang="en-US" smtClean="0"/>
              <a:t>2020/5/22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25A7422-5852-4FCB-8C25-D442DB577CD0}" type="slidenum">
              <a:rPr kumimoji="1" lang="ja-JP" altLang="en-US" smtClean="0"/>
              <a:t>‹#›</a:t>
            </a:fld>
            <a:endParaRPr kumimoji="1" lang="ja-JP" altLang="en-US"/>
          </a:p>
        </p:txBody>
      </p:sp>
    </p:spTree>
    <p:extLst>
      <p:ext uri="{BB962C8B-B14F-4D97-AF65-F5344CB8AC3E}">
        <p14:creationId xmlns:p14="http://schemas.microsoft.com/office/powerpoint/2010/main" val="1681049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ja-JP" altLang="en-US"/>
              <a:t>マスター タイトルの書式設定</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543DCE3-784D-4C72-9B03-4F75DC06BB39}" type="datetimeFigureOut">
              <a:rPr kumimoji="1" lang="ja-JP" altLang="en-US" smtClean="0"/>
              <a:t>2020/5/22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25A7422-5852-4FCB-8C25-D442DB577CD0}" type="slidenum">
              <a:rPr kumimoji="1" lang="ja-JP" altLang="en-US" smtClean="0"/>
              <a:t>‹#›</a:t>
            </a:fld>
            <a:endParaRPr kumimoji="1" lang="ja-JP" altLang="en-US"/>
          </a:p>
        </p:txBody>
      </p:sp>
    </p:spTree>
    <p:extLst>
      <p:ext uri="{BB962C8B-B14F-4D97-AF65-F5344CB8AC3E}">
        <p14:creationId xmlns:p14="http://schemas.microsoft.com/office/powerpoint/2010/main" val="2769027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7543DCE3-784D-4C72-9B03-4F75DC06BB39}" type="datetimeFigureOut">
              <a:rPr kumimoji="1" lang="ja-JP" altLang="en-US" smtClean="0"/>
              <a:t>2020/5/22</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kumimoji="1" lang="ja-JP" alt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D25A7422-5852-4FCB-8C25-D442DB577CD0}" type="slidenum">
              <a:rPr kumimoji="1" lang="ja-JP" altLang="en-US" smtClean="0"/>
              <a:t>‹#›</a:t>
            </a:fld>
            <a:endParaRPr kumimoji="1" lang="ja-JP" altLang="en-US"/>
          </a:p>
        </p:txBody>
      </p:sp>
    </p:spTree>
    <p:extLst>
      <p:ext uri="{BB962C8B-B14F-4D97-AF65-F5344CB8AC3E}">
        <p14:creationId xmlns:p14="http://schemas.microsoft.com/office/powerpoint/2010/main" val="105227700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7543DCE3-784D-4C72-9B03-4F75DC06BB39}" type="datetimeFigureOut">
              <a:rPr kumimoji="1" lang="ja-JP" altLang="en-US" smtClean="0"/>
              <a:t>2020/5/22</a:t>
            </a:fld>
            <a:endParaRPr kumimoji="1" lang="ja-JP" alt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25A7422-5852-4FCB-8C25-D442DB577CD0}" type="slidenum">
              <a:rPr kumimoji="1" lang="ja-JP" altLang="en-US" smtClean="0"/>
              <a:t>‹#›</a:t>
            </a:fld>
            <a:endParaRPr kumimoji="1" lang="ja-JP" altLang="en-US"/>
          </a:p>
        </p:txBody>
      </p:sp>
      <p:sp>
        <p:nvSpPr>
          <p:cNvPr id="8" name="テキスト ボックス 7"/>
          <p:cNvSpPr txBox="1"/>
          <p:nvPr userDrawn="1"/>
        </p:nvSpPr>
        <p:spPr>
          <a:xfrm>
            <a:off x="10539046" y="6600340"/>
            <a:ext cx="1652954" cy="252911"/>
          </a:xfrm>
          <a:prstGeom prst="rect">
            <a:avLst/>
          </a:prstGeom>
          <a:noFill/>
        </p:spPr>
        <p:txBody>
          <a:bodyPr wrap="square" rtlCol="0">
            <a:spAutoFit/>
          </a:bodyPr>
          <a:lstStyle/>
          <a:p>
            <a:r>
              <a:rPr kumimoji="1" lang="en-US" altLang="ja-JP" sz="1000" b="0" i="0" kern="1200">
                <a:solidFill>
                  <a:schemeClr val="bg1">
                    <a:lumMod val="50000"/>
                  </a:schemeClr>
                </a:solidFill>
                <a:effectLst/>
                <a:latin typeface="+mn-lt"/>
                <a:ea typeface="+mn-ea"/>
                <a:cs typeface="+mn-cs"/>
              </a:rPr>
              <a:t>copyleft:</a:t>
            </a:r>
            <a:r>
              <a:rPr kumimoji="1" lang="ja-JP" altLang="en-US" sz="1000" baseline="0">
                <a:solidFill>
                  <a:schemeClr val="bg1">
                    <a:lumMod val="50000"/>
                  </a:schemeClr>
                </a:solidFill>
              </a:rPr>
              <a:t> </a:t>
            </a:r>
            <a:r>
              <a:rPr kumimoji="1" lang="en-US" altLang="ja-JP" sz="1000" baseline="0">
                <a:solidFill>
                  <a:schemeClr val="bg1">
                    <a:lumMod val="50000"/>
                  </a:schemeClr>
                </a:solidFill>
              </a:rPr>
              <a:t>Masato Soma</a:t>
            </a:r>
            <a:endParaRPr kumimoji="1" lang="ja-JP" altLang="en-US" sz="1000">
              <a:solidFill>
                <a:schemeClr val="bg1">
                  <a:lumMod val="50000"/>
                </a:schemeClr>
              </a:solidFill>
            </a:endParaRPr>
          </a:p>
        </p:txBody>
      </p:sp>
    </p:spTree>
    <p:extLst>
      <p:ext uri="{BB962C8B-B14F-4D97-AF65-F5344CB8AC3E}">
        <p14:creationId xmlns:p14="http://schemas.microsoft.com/office/powerpoint/2010/main" val="4240220370"/>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Lst>
  <p:txStyles>
    <p:titleStyle>
      <a:lvl1pPr algn="l" defTabSz="457200" rtl="0" eaLnBrk="1" latinLnBrk="0" hangingPunct="1">
        <a:spcBef>
          <a:spcPct val="0"/>
        </a:spcBef>
        <a:buNone/>
        <a:defRPr kumimoji="1" sz="3600" kern="1200">
          <a:solidFill>
            <a:schemeClr val="accent2">
              <a:lumMod val="7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developer.mozilla.org/ja/docs/Web/JavaScript/Reference/Strict_mode" TargetMode="Externa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13.xml"/><Relationship Id="rId4" Type="http://schemas.openxmlformats.org/officeDocument/2006/relationships/image" Target="../media/image14.jpg"/></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0.png"/><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hyperlink" Target="https://www.sejuku.net/blog/20116#hasOwnProperty" TargetMode="External"/><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8" Type="http://schemas.openxmlformats.org/officeDocument/2006/relationships/hyperlink" Target="http://phpjavascriptroom.com/?t=js&amp;p=event#a_onload" TargetMode="External"/><Relationship Id="rId3" Type="http://schemas.openxmlformats.org/officeDocument/2006/relationships/image" Target="../media/image6.png"/><Relationship Id="rId7" Type="http://schemas.openxmlformats.org/officeDocument/2006/relationships/hyperlink" Target="http://phpjavascriptroom.com/?t=js&amp;p=event#a_onsubmit" TargetMode="External"/><Relationship Id="rId2"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hyperlink" Target="http://phpjavascriptroom.com/?t=js&amp;p=event#a_onselect" TargetMode="External"/><Relationship Id="rId11" Type="http://schemas.openxmlformats.org/officeDocument/2006/relationships/hyperlink" Target="http://phpjavascriptroom.com/?t=js&amp;p=event#a_onmouseout" TargetMode="External"/><Relationship Id="rId5" Type="http://schemas.openxmlformats.org/officeDocument/2006/relationships/hyperlink" Target="http://phpjavascriptroom.com/?t=js&amp;p=event#a_onchange" TargetMode="External"/><Relationship Id="rId10" Type="http://schemas.openxmlformats.org/officeDocument/2006/relationships/hyperlink" Target="http://phpjavascriptroom.com/?t=js&amp;p=event#a_onkeyup" TargetMode="External"/><Relationship Id="rId4" Type="http://schemas.openxmlformats.org/officeDocument/2006/relationships/hyperlink" Target="http://phpjavascriptroom.com/?t=js&amp;p=event#a_onblur" TargetMode="External"/><Relationship Id="rId9" Type="http://schemas.openxmlformats.org/officeDocument/2006/relationships/hyperlink" Target="http://phpjavascriptroom.com/?t=js&amp;p=event#a_onclick"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41.jpg"/></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13.xml"/><Relationship Id="rId6" Type="http://schemas.openxmlformats.org/officeDocument/2006/relationships/image" Target="../media/image50.jpg"/><Relationship Id="rId5" Type="http://schemas.openxmlformats.org/officeDocument/2006/relationships/image" Target="../media/image49.jpg"/><Relationship Id="rId4" Type="http://schemas.openxmlformats.org/officeDocument/2006/relationships/image" Target="../media/image48.jpg"/></Relationships>
</file>

<file path=ppt/slides/_rels/slide55.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13.xml"/><Relationship Id="rId4" Type="http://schemas.openxmlformats.org/officeDocument/2006/relationships/image" Target="../media/image53.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56.png"/><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3.xml"/><Relationship Id="rId6" Type="http://schemas.openxmlformats.org/officeDocument/2006/relationships/image" Target="../media/image60.png"/><Relationship Id="rId5" Type="http://schemas.openxmlformats.org/officeDocument/2006/relationships/image" Target="../media/image59.png"/><Relationship Id="rId4" Type="http://schemas.microsoft.com/office/2007/relationships/hdphoto" Target="../media/hdphoto3.wdp"/></Relationships>
</file>

<file path=ppt/slides/_rels/slide61.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hyperlink" Target="https://blog.tagbangers.co.jp/2015/05/07/sublime-text-easy-httpd" TargetMode="External"/><Relationship Id="rId2" Type="http://schemas.openxmlformats.org/officeDocument/2006/relationships/hyperlink" Target="https://creatorhyp.com/tips/sublimetext-project/" TargetMode="External"/><Relationship Id="rId1" Type="http://schemas.openxmlformats.org/officeDocument/2006/relationships/slideLayout" Target="../slideLayouts/slideLayout13.xml"/><Relationship Id="rId6" Type="http://schemas.microsoft.com/office/2007/relationships/hdphoto" Target="../media/hdphoto4.wdp"/><Relationship Id="rId5" Type="http://schemas.openxmlformats.org/officeDocument/2006/relationships/image" Target="../media/image62.png"/><Relationship Id="rId4" Type="http://schemas.openxmlformats.org/officeDocument/2006/relationships/hyperlink" Target="https://qiita.com/kn339264/items/e6f6a69f70a96e61fc11" TargetMode="External"/></Relationships>
</file>

<file path=ppt/slides/_rels/slide64.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13.xml"/><Relationship Id="rId4" Type="http://schemas.openxmlformats.org/officeDocument/2006/relationships/image" Target="../media/image66.jpg"/></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7" Type="http://schemas.microsoft.com/office/2007/relationships/hdphoto" Target="../media/hdphoto7.wdp"/><Relationship Id="rId2" Type="http://schemas.openxmlformats.org/officeDocument/2006/relationships/image" Target="../media/image67.png"/><Relationship Id="rId1" Type="http://schemas.openxmlformats.org/officeDocument/2006/relationships/slideLayout" Target="../slideLayouts/slideLayout13.xml"/><Relationship Id="rId6" Type="http://schemas.openxmlformats.org/officeDocument/2006/relationships/image" Target="../media/image69.png"/><Relationship Id="rId5" Type="http://schemas.microsoft.com/office/2007/relationships/hdphoto" Target="../media/hdphoto6.wdp"/><Relationship Id="rId4" Type="http://schemas.microsoft.com/office/2007/relationships/hdphoto" Target="../media/hdphoto5.wdp"/></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5.xml"/><Relationship Id="rId5" Type="http://schemas.openxmlformats.org/officeDocument/2006/relationships/image" Target="../media/image5.jpg"/><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2410794" y="2514598"/>
            <a:ext cx="8915399" cy="2262781"/>
          </a:xfrm>
        </p:spPr>
        <p:txBody>
          <a:bodyPr/>
          <a:lstStyle/>
          <a:p>
            <a:r>
              <a:rPr kumimoji="1" lang="en-US" altLang="ja-JP" dirty="0"/>
              <a:t>JavaScript</a:t>
            </a:r>
            <a:r>
              <a:rPr kumimoji="1" lang="ja-JP" altLang="en-US" dirty="0"/>
              <a:t> 講義</a:t>
            </a:r>
          </a:p>
        </p:txBody>
      </p:sp>
      <p:sp>
        <p:nvSpPr>
          <p:cNvPr id="3" name="サブタイトル 2"/>
          <p:cNvSpPr>
            <a:spLocks noGrp="1"/>
          </p:cNvSpPr>
          <p:nvPr>
            <p:ph type="subTitle" idx="1"/>
          </p:nvPr>
        </p:nvSpPr>
        <p:spPr>
          <a:xfrm>
            <a:off x="2589213" y="4777379"/>
            <a:ext cx="8915399" cy="1870556"/>
          </a:xfrm>
        </p:spPr>
        <p:txBody>
          <a:bodyPr>
            <a:normAutofit/>
          </a:bodyPr>
          <a:lstStyle/>
          <a:p>
            <a:r>
              <a:rPr kumimoji="1" lang="ja-JP" altLang="en-US" dirty="0"/>
              <a:t>システムコンサルティング本部</a:t>
            </a:r>
            <a:endParaRPr kumimoji="1" lang="en-US" altLang="ja-JP" dirty="0"/>
          </a:p>
          <a:p>
            <a:r>
              <a:rPr lang="en-US" altLang="ja-JP" dirty="0"/>
              <a:t>Launch</a:t>
            </a:r>
            <a:r>
              <a:rPr lang="ja-JP" altLang="en-US" dirty="0"/>
              <a:t>部</a:t>
            </a:r>
            <a:endParaRPr lang="en-US" altLang="ja-JP" dirty="0"/>
          </a:p>
          <a:p>
            <a:r>
              <a:rPr kumimoji="1" lang="en-US" altLang="ja-JP"/>
              <a:t>Dojo-G</a:t>
            </a:r>
          </a:p>
        </p:txBody>
      </p:sp>
      <p:sp>
        <p:nvSpPr>
          <p:cNvPr id="4" name="テキスト ボックス 3"/>
          <p:cNvSpPr txBox="1"/>
          <p:nvPr/>
        </p:nvSpPr>
        <p:spPr>
          <a:xfrm>
            <a:off x="10410272" y="6278603"/>
            <a:ext cx="1262927" cy="369332"/>
          </a:xfrm>
          <a:prstGeom prst="rect">
            <a:avLst/>
          </a:prstGeom>
          <a:noFill/>
        </p:spPr>
        <p:txBody>
          <a:bodyPr wrap="square" rtlCol="0">
            <a:spAutoFit/>
          </a:bodyPr>
          <a:lstStyle/>
          <a:p>
            <a:pPr algn="ctr"/>
            <a:r>
              <a:rPr lang="ja-JP" altLang="en-US" b="1"/>
              <a:t>第 </a:t>
            </a:r>
            <a:r>
              <a:rPr lang="en-US" altLang="ja-JP" b="1"/>
              <a:t>2.0 </a:t>
            </a:r>
            <a:r>
              <a:rPr lang="ja-JP" altLang="en-US" b="1" dirty="0"/>
              <a:t>版</a:t>
            </a:r>
            <a:endParaRPr lang="en-US" altLang="ja-JP" b="1" dirty="0"/>
          </a:p>
        </p:txBody>
      </p:sp>
    </p:spTree>
    <p:extLst>
      <p:ext uri="{BB962C8B-B14F-4D97-AF65-F5344CB8AC3E}">
        <p14:creationId xmlns:p14="http://schemas.microsoft.com/office/powerpoint/2010/main" val="2033883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JavaScript </a:t>
            </a:r>
            <a:r>
              <a:rPr kumimoji="1" lang="ja-JP" altLang="en-US" dirty="0"/>
              <a:t>のアウトプット</a:t>
            </a:r>
            <a:r>
              <a:rPr kumimoji="1" lang="ja-JP" altLang="en-US"/>
              <a:t>（</a:t>
            </a:r>
            <a:r>
              <a:rPr kumimoji="1" lang="en-US" altLang="ja-JP"/>
              <a:t>p.28 ~ 35</a:t>
            </a:r>
            <a:r>
              <a:rPr kumimoji="1" lang="ja-JP" altLang="en-US"/>
              <a:t>）</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a:t>JavaScript </a:t>
            </a:r>
            <a:r>
              <a:rPr kumimoji="1" lang="ja-JP" altLang="en-US" dirty="0"/>
              <a:t>は </a:t>
            </a:r>
            <a:r>
              <a:rPr kumimoji="1" lang="en-US" altLang="ja-JP" dirty="0"/>
              <a:t>3</a:t>
            </a:r>
            <a:r>
              <a:rPr kumimoji="1" lang="ja-JP" altLang="en-US" dirty="0"/>
              <a:t>種類のアウトプットがある</a:t>
            </a:r>
            <a:endParaRPr kumimoji="1" lang="en-US" altLang="ja-JP" dirty="0"/>
          </a:p>
          <a:p>
            <a:pPr marL="0" indent="0">
              <a:buNone/>
            </a:pPr>
            <a:endParaRPr lang="en-US" altLang="ja-JP" dirty="0"/>
          </a:p>
          <a:p>
            <a:pPr marL="0" indent="0">
              <a:buNone/>
            </a:pPr>
            <a:r>
              <a:rPr lang="ja-JP" altLang="en-US" dirty="0"/>
              <a:t>　</a:t>
            </a:r>
            <a:r>
              <a:rPr lang="en-US" altLang="ja-JP" dirty="0"/>
              <a:t>1</a:t>
            </a:r>
            <a:r>
              <a:rPr lang="ja-JP" altLang="en-US" dirty="0" err="1"/>
              <a:t>．</a:t>
            </a:r>
            <a:r>
              <a:rPr lang="ja-JP" altLang="en-US" b="1" dirty="0"/>
              <a:t>コンソール</a:t>
            </a:r>
            <a:r>
              <a:rPr lang="ja-JP" altLang="en-US" dirty="0"/>
              <a:t>へのアウトプット</a:t>
            </a:r>
            <a:endParaRPr lang="en-US" altLang="ja-JP" dirty="0"/>
          </a:p>
          <a:p>
            <a:pPr marL="0" indent="0">
              <a:buNone/>
            </a:pPr>
            <a:r>
              <a:rPr lang="ja-JP" altLang="en-US" dirty="0"/>
              <a:t>　　</a:t>
            </a:r>
            <a:r>
              <a:rPr lang="ja-JP" altLang="en-US" sz="1600" dirty="0"/>
              <a:t>　開発時にデバック等でよく使う</a:t>
            </a:r>
            <a:endParaRPr lang="en-US" altLang="ja-JP" sz="1600" dirty="0"/>
          </a:p>
          <a:p>
            <a:pPr marL="0" indent="0">
              <a:buNone/>
            </a:pPr>
            <a:r>
              <a:rPr lang="en-US" altLang="ja-JP" sz="1600" dirty="0"/>
              <a:t> </a:t>
            </a:r>
            <a:r>
              <a:rPr lang="ja-JP" altLang="en-US" sz="1600" dirty="0"/>
              <a:t>　　　</a:t>
            </a:r>
            <a:r>
              <a:rPr lang="en-US" altLang="ja-JP" sz="1600" dirty="0"/>
              <a:t>&gt; console.log(</a:t>
            </a:r>
            <a:r>
              <a:rPr lang="ja-JP" altLang="en-US" sz="1600" dirty="0"/>
              <a:t>　　</a:t>
            </a:r>
            <a:r>
              <a:rPr lang="en-US" altLang="ja-JP" sz="1600" dirty="0"/>
              <a:t>) </a:t>
            </a:r>
            <a:r>
              <a:rPr lang="ja-JP" altLang="en-US" sz="1600" dirty="0"/>
              <a:t>← 変数を入れてみて、ちゃんと情報が取れているか</a:t>
            </a:r>
            <a:endParaRPr lang="en-US" altLang="ja-JP" dirty="0"/>
          </a:p>
          <a:p>
            <a:pPr marL="0" indent="0">
              <a:buNone/>
            </a:pPr>
            <a:endParaRPr kumimoji="1" lang="en-US" altLang="ja-JP" dirty="0"/>
          </a:p>
          <a:p>
            <a:pPr marL="0" indent="0">
              <a:buNone/>
            </a:pPr>
            <a:r>
              <a:rPr kumimoji="1" lang="ja-JP" altLang="en-US" dirty="0"/>
              <a:t>　</a:t>
            </a:r>
            <a:r>
              <a:rPr kumimoji="1" lang="en-US" altLang="ja-JP" dirty="0"/>
              <a:t>2</a:t>
            </a:r>
            <a:r>
              <a:rPr kumimoji="1" lang="ja-JP" altLang="en-US" dirty="0" err="1"/>
              <a:t>．</a:t>
            </a:r>
            <a:r>
              <a:rPr lang="ja-JP" altLang="en-US" b="1" dirty="0"/>
              <a:t>ダイアログ</a:t>
            </a:r>
            <a:r>
              <a:rPr kumimoji="1" lang="ja-JP" altLang="en-US" b="1" dirty="0"/>
              <a:t>ボックス</a:t>
            </a:r>
            <a:r>
              <a:rPr kumimoji="1" lang="ja-JP" altLang="en-US" dirty="0"/>
              <a:t>へのアウトプット</a:t>
            </a:r>
            <a:endParaRPr kumimoji="1" lang="en-US" altLang="ja-JP" dirty="0"/>
          </a:p>
          <a:p>
            <a:pPr marL="0" indent="0">
              <a:buNone/>
            </a:pPr>
            <a:r>
              <a:rPr lang="ja-JP" altLang="en-US" dirty="0"/>
              <a:t>　</a:t>
            </a:r>
            <a:r>
              <a:rPr lang="ja-JP" altLang="en-US" sz="1600" dirty="0"/>
              <a:t>　　利用者に適切な案内やエラー表示をする</a:t>
            </a:r>
            <a:endParaRPr lang="en-US" altLang="ja-JP" sz="1600" dirty="0"/>
          </a:p>
          <a:p>
            <a:pPr marL="0" indent="0">
              <a:buNone/>
            </a:pPr>
            <a:r>
              <a:rPr kumimoji="1" lang="ja-JP" altLang="en-US" sz="1600" dirty="0"/>
              <a:t>　　　</a:t>
            </a:r>
            <a:r>
              <a:rPr kumimoji="1" lang="en-US" altLang="ja-JP" sz="1600" dirty="0"/>
              <a:t>&gt; </a:t>
            </a:r>
            <a:r>
              <a:rPr kumimoji="1" lang="en-US" altLang="ja-JP" sz="1600" dirty="0" err="1"/>
              <a:t>window.alert</a:t>
            </a:r>
            <a:r>
              <a:rPr kumimoji="1" lang="en-US" altLang="ja-JP" sz="1600" dirty="0"/>
              <a:t>(‘</a:t>
            </a:r>
            <a:r>
              <a:rPr kumimoji="1" lang="ja-JP" altLang="en-US" sz="1600" dirty="0"/>
              <a:t>正常にレコードが登録されました</a:t>
            </a:r>
            <a:r>
              <a:rPr kumimoji="1" lang="en-US" altLang="ja-JP" sz="1600" dirty="0"/>
              <a:t>’)</a:t>
            </a:r>
            <a:endParaRPr kumimoji="1" lang="en-US" altLang="ja-JP" dirty="0"/>
          </a:p>
          <a:p>
            <a:pPr marL="0" indent="0">
              <a:buNone/>
            </a:pPr>
            <a:endParaRPr lang="en-US" altLang="ja-JP" dirty="0"/>
          </a:p>
          <a:p>
            <a:pPr marL="0" indent="0">
              <a:buNone/>
            </a:pPr>
            <a:r>
              <a:rPr lang="ja-JP" altLang="en-US" dirty="0"/>
              <a:t>　</a:t>
            </a:r>
            <a:r>
              <a:rPr lang="en-US" altLang="ja-JP" dirty="0"/>
              <a:t>3</a:t>
            </a:r>
            <a:r>
              <a:rPr lang="ja-JP" altLang="en-US" dirty="0" err="1"/>
              <a:t>．</a:t>
            </a:r>
            <a:r>
              <a:rPr lang="en-US" altLang="ja-JP" b="1" dirty="0"/>
              <a:t>HTML / CSS </a:t>
            </a:r>
            <a:r>
              <a:rPr lang="ja-JP" altLang="en-US" dirty="0" err="1"/>
              <a:t>への</a:t>
            </a:r>
            <a:r>
              <a:rPr lang="ja-JP" altLang="en-US" dirty="0"/>
              <a:t>アウトプット</a:t>
            </a:r>
            <a:endParaRPr lang="en-US" altLang="ja-JP" dirty="0"/>
          </a:p>
          <a:p>
            <a:pPr marL="0" indent="0">
              <a:buNone/>
            </a:pPr>
            <a:r>
              <a:rPr lang="ja-JP" altLang="en-US" sz="1600" dirty="0"/>
              <a:t>　　　</a:t>
            </a:r>
            <a:r>
              <a:rPr lang="en-US" altLang="ja-JP" sz="1600" dirty="0"/>
              <a:t>JavaScript </a:t>
            </a:r>
            <a:r>
              <a:rPr lang="ja-JP" altLang="en-US" sz="1600" dirty="0"/>
              <a:t>を使う最大のメリットの一つ</a:t>
            </a:r>
            <a:endParaRPr lang="en-US" altLang="ja-JP" sz="1600" dirty="0"/>
          </a:p>
          <a:p>
            <a:pPr marL="0" indent="0">
              <a:buNone/>
            </a:pPr>
            <a:r>
              <a:rPr kumimoji="1" lang="ja-JP" altLang="en-US" sz="1600" dirty="0"/>
              <a:t>　　　</a:t>
            </a:r>
          </a:p>
        </p:txBody>
      </p:sp>
    </p:spTree>
    <p:extLst>
      <p:ext uri="{BB962C8B-B14F-4D97-AF65-F5344CB8AC3E}">
        <p14:creationId xmlns:p14="http://schemas.microsoft.com/office/powerpoint/2010/main" val="3716083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基本文法</a:t>
            </a:r>
            <a:r>
              <a:rPr kumimoji="1" lang="ja-JP" altLang="en-US"/>
              <a:t>（</a:t>
            </a:r>
            <a:r>
              <a:rPr kumimoji="1" lang="en-US" altLang="ja-JP"/>
              <a:t>p.36~39</a:t>
            </a:r>
            <a:r>
              <a:rPr kumimoji="1" lang="ja-JP" altLang="en-US"/>
              <a:t>）</a:t>
            </a:r>
            <a:endParaRPr kumimoji="1" lang="ja-JP" altLang="en-US" dirty="0"/>
          </a:p>
        </p:txBody>
      </p:sp>
      <p:sp>
        <p:nvSpPr>
          <p:cNvPr id="5" name="正方形/長方形 4"/>
          <p:cNvSpPr/>
          <p:nvPr/>
        </p:nvSpPr>
        <p:spPr>
          <a:xfrm>
            <a:off x="4069461" y="2001943"/>
            <a:ext cx="5362773" cy="646331"/>
          </a:xfrm>
          <a:prstGeom prst="rect">
            <a:avLst/>
          </a:prstGeom>
        </p:spPr>
        <p:txBody>
          <a:bodyPr wrap="square">
            <a:spAutoFit/>
          </a:bodyPr>
          <a:lstStyle/>
          <a:p>
            <a:r>
              <a:rPr lang="en-US" altLang="ja-JP" sz="3600" dirty="0"/>
              <a:t>console.log(‘</a:t>
            </a:r>
            <a:r>
              <a:rPr lang="ja-JP" altLang="en-US" sz="3600" dirty="0"/>
              <a:t>テスト</a:t>
            </a:r>
            <a:r>
              <a:rPr lang="en-US" altLang="ja-JP" sz="3600" dirty="0"/>
              <a:t>’);</a:t>
            </a:r>
            <a:r>
              <a:rPr lang="ja-JP" altLang="en-US" dirty="0"/>
              <a:t>　　　</a:t>
            </a:r>
          </a:p>
        </p:txBody>
      </p:sp>
      <p:cxnSp>
        <p:nvCxnSpPr>
          <p:cNvPr id="7" name="直線コネクタ 6"/>
          <p:cNvCxnSpPr/>
          <p:nvPr/>
        </p:nvCxnSpPr>
        <p:spPr>
          <a:xfrm flipV="1">
            <a:off x="4218549" y="2603043"/>
            <a:ext cx="1699592" cy="9940"/>
          </a:xfrm>
          <a:prstGeom prst="line">
            <a:avLst/>
          </a:prstGeom>
          <a:ln w="25400">
            <a:solidFill>
              <a:schemeClr val="accent1">
                <a:shade val="90000"/>
              </a:schemeClr>
            </a:solidFill>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4472609" y="1514242"/>
            <a:ext cx="4114800" cy="369332"/>
          </a:xfrm>
          <a:prstGeom prst="rect">
            <a:avLst/>
          </a:prstGeom>
          <a:noFill/>
        </p:spPr>
        <p:txBody>
          <a:bodyPr wrap="square" rtlCol="0">
            <a:spAutoFit/>
          </a:bodyPr>
          <a:lstStyle/>
          <a:p>
            <a:r>
              <a:rPr kumimoji="1" lang="en-US" altLang="ja-JP" dirty="0"/>
              <a:t>console </a:t>
            </a:r>
            <a:r>
              <a:rPr kumimoji="1" lang="ja-JP" altLang="en-US" dirty="0"/>
              <a:t>は </a:t>
            </a:r>
            <a:r>
              <a:rPr kumimoji="1" lang="en-US" altLang="ja-JP" dirty="0"/>
              <a:t>‘</a:t>
            </a:r>
            <a:r>
              <a:rPr kumimoji="1" lang="ja-JP" altLang="en-US" dirty="0"/>
              <a:t>テスト</a:t>
            </a:r>
            <a:r>
              <a:rPr kumimoji="1" lang="en-US" altLang="ja-JP" dirty="0"/>
              <a:t>’</a:t>
            </a:r>
            <a:r>
              <a:rPr lang="ja-JP" altLang="en-US" dirty="0"/>
              <a:t> を </a:t>
            </a:r>
            <a:r>
              <a:rPr lang="en-US" altLang="ja-JP" dirty="0"/>
              <a:t>log </a:t>
            </a:r>
            <a:r>
              <a:rPr lang="ja-JP" altLang="en-US" dirty="0"/>
              <a:t>しなさい。</a:t>
            </a:r>
            <a:endParaRPr kumimoji="1" lang="ja-JP" altLang="en-US" dirty="0"/>
          </a:p>
        </p:txBody>
      </p:sp>
      <p:cxnSp>
        <p:nvCxnSpPr>
          <p:cNvPr id="9" name="直線コネクタ 8"/>
          <p:cNvCxnSpPr/>
          <p:nvPr/>
        </p:nvCxnSpPr>
        <p:spPr>
          <a:xfrm>
            <a:off x="6067228" y="2608013"/>
            <a:ext cx="671502" cy="497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V="1">
            <a:off x="6887817" y="2600559"/>
            <a:ext cx="1699592" cy="994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2037522" y="3216030"/>
            <a:ext cx="2961861"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ja-JP" altLang="en-US" b="1" dirty="0"/>
              <a:t>オブジェクト</a:t>
            </a:r>
            <a:endParaRPr kumimoji="1" lang="en-US" altLang="ja-JP" b="1" dirty="0"/>
          </a:p>
          <a:p>
            <a:r>
              <a:rPr lang="ja-JP" altLang="en-US" dirty="0"/>
              <a:t>　自分が指示をしたい場所</a:t>
            </a:r>
            <a:endParaRPr lang="en-US" altLang="ja-JP" dirty="0"/>
          </a:p>
          <a:p>
            <a:r>
              <a:rPr kumimoji="1" lang="ja-JP" altLang="en-US" dirty="0"/>
              <a:t>　例）</a:t>
            </a:r>
            <a:r>
              <a:rPr kumimoji="1" lang="en-US" altLang="ja-JP" dirty="0"/>
              <a:t>A </a:t>
            </a:r>
            <a:r>
              <a:rPr kumimoji="1" lang="ja-JP" altLang="en-US" dirty="0"/>
              <a:t>君は</a:t>
            </a:r>
          </a:p>
        </p:txBody>
      </p:sp>
      <p:sp>
        <p:nvSpPr>
          <p:cNvPr id="14" name="テキスト ボックス 13"/>
          <p:cNvSpPr txBox="1"/>
          <p:nvPr/>
        </p:nvSpPr>
        <p:spPr>
          <a:xfrm>
            <a:off x="5085790" y="3216030"/>
            <a:ext cx="2626975" cy="923330"/>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ja-JP" altLang="en-US" b="1" dirty="0"/>
              <a:t>メソッド</a:t>
            </a:r>
            <a:endParaRPr lang="en-US" altLang="ja-JP" b="1" dirty="0"/>
          </a:p>
          <a:p>
            <a:r>
              <a:rPr lang="ja-JP" altLang="en-US" dirty="0"/>
              <a:t>　自分がさせたい事</a:t>
            </a:r>
            <a:endParaRPr lang="en-US" altLang="ja-JP" dirty="0"/>
          </a:p>
          <a:p>
            <a:r>
              <a:rPr kumimoji="1" lang="ja-JP" altLang="en-US" dirty="0"/>
              <a:t>　</a:t>
            </a:r>
            <a:r>
              <a:rPr lang="ja-JP" altLang="en-US" dirty="0"/>
              <a:t>例）走ってください</a:t>
            </a:r>
            <a:endParaRPr kumimoji="1" lang="ja-JP" altLang="en-US" dirty="0"/>
          </a:p>
        </p:txBody>
      </p:sp>
      <p:sp>
        <p:nvSpPr>
          <p:cNvPr id="15" name="テキスト ボックス 14"/>
          <p:cNvSpPr txBox="1"/>
          <p:nvPr/>
        </p:nvSpPr>
        <p:spPr>
          <a:xfrm>
            <a:off x="6399277" y="4245451"/>
            <a:ext cx="3450401" cy="923330"/>
          </a:xfrm>
          <a:prstGeom prst="rect">
            <a:avLst/>
          </a:prstGeom>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ja-JP" altLang="en-US" b="1" dirty="0"/>
              <a:t>パラメータ</a:t>
            </a:r>
            <a:endParaRPr lang="en-US" altLang="ja-JP" b="1" dirty="0"/>
          </a:p>
          <a:p>
            <a:r>
              <a:rPr lang="ja-JP" altLang="en-US" dirty="0"/>
              <a:t>　するために必要な要素</a:t>
            </a:r>
            <a:endParaRPr lang="en-US" altLang="ja-JP" dirty="0"/>
          </a:p>
          <a:p>
            <a:r>
              <a:rPr kumimoji="1" lang="ja-JP" altLang="en-US" dirty="0"/>
              <a:t>　例）時速 </a:t>
            </a:r>
            <a:r>
              <a:rPr kumimoji="1" lang="en-US" altLang="ja-JP" dirty="0"/>
              <a:t>30km </a:t>
            </a:r>
            <a:r>
              <a:rPr kumimoji="1" lang="ja-JP" altLang="en-US" dirty="0"/>
              <a:t>で東へ</a:t>
            </a:r>
            <a:r>
              <a:rPr lang="en-US" altLang="ja-JP" dirty="0"/>
              <a:t> 1</a:t>
            </a:r>
            <a:r>
              <a:rPr lang="ja-JP" altLang="en-US" dirty="0"/>
              <a:t>時間</a:t>
            </a:r>
            <a:endParaRPr kumimoji="1" lang="ja-JP" altLang="en-US" dirty="0"/>
          </a:p>
        </p:txBody>
      </p:sp>
      <p:cxnSp>
        <p:nvCxnSpPr>
          <p:cNvPr id="16" name="直線コネクタ 15"/>
          <p:cNvCxnSpPr/>
          <p:nvPr/>
        </p:nvCxnSpPr>
        <p:spPr>
          <a:xfrm>
            <a:off x="8684009" y="2600559"/>
            <a:ext cx="241330"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9959010" y="4245451"/>
            <a:ext cx="1630017" cy="923330"/>
          </a:xfrm>
          <a:prstGeom prst="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ja-JP" altLang="en-US" b="1" dirty="0"/>
              <a:t>セミコロン</a:t>
            </a:r>
            <a:endParaRPr lang="en-US" altLang="ja-JP" b="1" dirty="0"/>
          </a:p>
          <a:p>
            <a:r>
              <a:rPr lang="ja-JP" altLang="en-US" dirty="0"/>
              <a:t>　文の終わり</a:t>
            </a:r>
            <a:endParaRPr lang="en-US" altLang="ja-JP" dirty="0"/>
          </a:p>
          <a:p>
            <a:r>
              <a:rPr kumimoji="1" lang="ja-JP" altLang="en-US" dirty="0"/>
              <a:t>　</a:t>
            </a:r>
            <a:r>
              <a:rPr lang="ja-JP" altLang="en-US" dirty="0"/>
              <a:t>例）。</a:t>
            </a:r>
            <a:endParaRPr kumimoji="1" lang="ja-JP" altLang="en-US" dirty="0"/>
          </a:p>
        </p:txBody>
      </p:sp>
      <p:cxnSp>
        <p:nvCxnSpPr>
          <p:cNvPr id="20" name="カギ線コネクタ 19"/>
          <p:cNvCxnSpPr/>
          <p:nvPr/>
        </p:nvCxnSpPr>
        <p:spPr>
          <a:xfrm rot="5400000">
            <a:off x="4522541" y="2737239"/>
            <a:ext cx="585939" cy="367749"/>
          </a:xfrm>
          <a:prstGeom prst="bentConnector3">
            <a:avLst>
              <a:gd name="adj1" fmla="val 50000"/>
            </a:avLst>
          </a:prstGeom>
          <a:ln w="22225"/>
        </p:spPr>
        <p:style>
          <a:lnRef idx="1">
            <a:schemeClr val="accent1"/>
          </a:lnRef>
          <a:fillRef idx="0">
            <a:schemeClr val="accent1"/>
          </a:fillRef>
          <a:effectRef idx="0">
            <a:schemeClr val="accent1"/>
          </a:effectRef>
          <a:fontRef idx="minor">
            <a:schemeClr val="tx1"/>
          </a:fontRef>
        </p:style>
      </p:cxnSp>
      <p:cxnSp>
        <p:nvCxnSpPr>
          <p:cNvPr id="25" name="カギ線コネクタ 24"/>
          <p:cNvCxnSpPr/>
          <p:nvPr/>
        </p:nvCxnSpPr>
        <p:spPr>
          <a:xfrm rot="5400000">
            <a:off x="5958133" y="2737238"/>
            <a:ext cx="585939" cy="367749"/>
          </a:xfrm>
          <a:prstGeom prst="bentConnector3">
            <a:avLst>
              <a:gd name="adj1" fmla="val 50000"/>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endCxn id="15" idx="0"/>
          </p:cNvCxnSpPr>
          <p:nvPr/>
        </p:nvCxnSpPr>
        <p:spPr>
          <a:xfrm rot="5400000">
            <a:off x="7320859" y="3441830"/>
            <a:ext cx="1607241" cy="1"/>
          </a:xfrm>
          <a:prstGeom prst="bentConnector3">
            <a:avLst>
              <a:gd name="adj1" fmla="val 50000"/>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2" name="カギ線コネクタ 31"/>
          <p:cNvCxnSpPr/>
          <p:nvPr/>
        </p:nvCxnSpPr>
        <p:spPr>
          <a:xfrm rot="16200000" flipH="1">
            <a:off x="8665429" y="2767387"/>
            <a:ext cx="1617308" cy="1338819"/>
          </a:xfrm>
          <a:prstGeom prst="bentConnector3">
            <a:avLst>
              <a:gd name="adj1" fmla="val 50000"/>
            </a:avLst>
          </a:prstGeom>
          <a:ln w="22225">
            <a:solidFill>
              <a:srgbClr val="FFC000"/>
            </a:solidFill>
          </a:ln>
        </p:spPr>
        <p:style>
          <a:lnRef idx="1">
            <a:schemeClr val="accent1"/>
          </a:lnRef>
          <a:fillRef idx="0">
            <a:schemeClr val="accent1"/>
          </a:fillRef>
          <a:effectRef idx="0">
            <a:schemeClr val="accent1"/>
          </a:effectRef>
          <a:fontRef idx="minor">
            <a:schemeClr val="tx1"/>
          </a:fontRef>
        </p:style>
      </p:cxnSp>
      <p:sp>
        <p:nvSpPr>
          <p:cNvPr id="38" name="テキスト ボックス 37"/>
          <p:cNvSpPr txBox="1"/>
          <p:nvPr/>
        </p:nvSpPr>
        <p:spPr>
          <a:xfrm>
            <a:off x="2411268" y="5569978"/>
            <a:ext cx="7434469" cy="923330"/>
          </a:xfrm>
          <a:prstGeom prst="rect">
            <a:avLst/>
          </a:prstGeom>
          <a:noFill/>
        </p:spPr>
        <p:txBody>
          <a:bodyPr wrap="square" rtlCol="0">
            <a:spAutoFit/>
          </a:bodyPr>
          <a:lstStyle/>
          <a:p>
            <a:r>
              <a:rPr kumimoji="1" lang="ja-JP" altLang="en-US" dirty="0"/>
              <a:t>英語の文法の並びをイメージすると分かりやすいかも・・・</a:t>
            </a:r>
            <a:endParaRPr kumimoji="1" lang="en-US" altLang="ja-JP" dirty="0"/>
          </a:p>
          <a:p>
            <a:r>
              <a:rPr lang="ja-JP" altLang="en-US" dirty="0"/>
              <a:t>　</a:t>
            </a:r>
            <a:r>
              <a:rPr lang="en-US" altLang="ja-JP" dirty="0">
                <a:solidFill>
                  <a:srgbClr val="0070C0"/>
                </a:solidFill>
              </a:rPr>
              <a:t>Console</a:t>
            </a:r>
            <a:r>
              <a:rPr lang="en-US" altLang="ja-JP" dirty="0"/>
              <a:t> must </a:t>
            </a:r>
            <a:r>
              <a:rPr lang="en-US" altLang="ja-JP" dirty="0">
                <a:solidFill>
                  <a:srgbClr val="FF0000"/>
                </a:solidFill>
              </a:rPr>
              <a:t>log</a:t>
            </a:r>
            <a:r>
              <a:rPr lang="en-US" altLang="ja-JP" dirty="0"/>
              <a:t> the word </a:t>
            </a:r>
            <a:r>
              <a:rPr lang="ja-JP" altLang="en-US" dirty="0">
                <a:solidFill>
                  <a:srgbClr val="00B050"/>
                </a:solidFill>
              </a:rPr>
              <a:t>テスト</a:t>
            </a:r>
            <a:r>
              <a:rPr lang="en-US" altLang="ja-JP" dirty="0">
                <a:solidFill>
                  <a:srgbClr val="FFC000"/>
                </a:solidFill>
              </a:rPr>
              <a:t>.</a:t>
            </a:r>
            <a:endParaRPr kumimoji="1" lang="en-US" altLang="ja-JP" dirty="0">
              <a:solidFill>
                <a:srgbClr val="FFC000"/>
              </a:solidFill>
            </a:endParaRPr>
          </a:p>
          <a:p>
            <a:r>
              <a:rPr lang="ja-JP" altLang="en-US" dirty="0"/>
              <a:t>　</a:t>
            </a:r>
            <a:r>
              <a:rPr lang="en-US" altLang="ja-JP" dirty="0">
                <a:solidFill>
                  <a:srgbClr val="0070C0"/>
                </a:solidFill>
              </a:rPr>
              <a:t>A</a:t>
            </a:r>
            <a:r>
              <a:rPr lang="ja-JP" altLang="en-US" dirty="0"/>
              <a:t> </a:t>
            </a:r>
            <a:r>
              <a:rPr lang="en-US" altLang="ja-JP" dirty="0"/>
              <a:t>must </a:t>
            </a:r>
            <a:r>
              <a:rPr lang="en-US" altLang="ja-JP" dirty="0">
                <a:solidFill>
                  <a:srgbClr val="FF0000"/>
                </a:solidFill>
              </a:rPr>
              <a:t>run</a:t>
            </a:r>
            <a:r>
              <a:rPr lang="en-US" altLang="ja-JP" dirty="0"/>
              <a:t> in the </a:t>
            </a:r>
            <a:r>
              <a:rPr lang="en-US" altLang="ja-JP" dirty="0">
                <a:solidFill>
                  <a:srgbClr val="00B050"/>
                </a:solidFill>
              </a:rPr>
              <a:t>speed of 30km/h</a:t>
            </a:r>
            <a:r>
              <a:rPr lang="en-US" altLang="ja-JP" dirty="0"/>
              <a:t> to </a:t>
            </a:r>
            <a:r>
              <a:rPr lang="en-US" altLang="ja-JP" dirty="0">
                <a:solidFill>
                  <a:srgbClr val="00B050"/>
                </a:solidFill>
              </a:rPr>
              <a:t>east</a:t>
            </a:r>
            <a:r>
              <a:rPr lang="en-US" altLang="ja-JP" dirty="0"/>
              <a:t> for </a:t>
            </a:r>
            <a:r>
              <a:rPr lang="en-US" altLang="ja-JP" dirty="0">
                <a:solidFill>
                  <a:srgbClr val="00B050"/>
                </a:solidFill>
              </a:rPr>
              <a:t>an hour</a:t>
            </a:r>
            <a:r>
              <a:rPr lang="en-US" altLang="ja-JP" dirty="0">
                <a:solidFill>
                  <a:srgbClr val="FFC000"/>
                </a:solidFill>
              </a:rPr>
              <a:t>.</a:t>
            </a:r>
            <a:endParaRPr kumimoji="1" lang="ja-JP" altLang="en-US" dirty="0">
              <a:solidFill>
                <a:srgbClr val="FFC000"/>
              </a:solidFill>
            </a:endParaRPr>
          </a:p>
        </p:txBody>
      </p:sp>
      <p:sp>
        <p:nvSpPr>
          <p:cNvPr id="39" name="テキスト ボックス 38"/>
          <p:cNvSpPr txBox="1"/>
          <p:nvPr/>
        </p:nvSpPr>
        <p:spPr>
          <a:xfrm>
            <a:off x="9959010" y="1529725"/>
            <a:ext cx="2072378"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600" dirty="0"/>
              <a:t>メソッドの後ろには</a:t>
            </a:r>
            <a:endParaRPr kumimoji="1" lang="en-US" altLang="ja-JP" sz="1600" dirty="0"/>
          </a:p>
          <a:p>
            <a:r>
              <a:rPr kumimoji="1" lang="ja-JP" altLang="en-US" sz="1600" dirty="0"/>
              <a:t>必ず</a:t>
            </a:r>
            <a:r>
              <a:rPr lang="ja-JP" altLang="en-US" sz="1600" dirty="0"/>
              <a:t>（）が必要</a:t>
            </a:r>
            <a:endParaRPr kumimoji="1" lang="ja-JP" altLang="en-US" sz="1600" dirty="0"/>
          </a:p>
        </p:txBody>
      </p:sp>
      <p:pic>
        <p:nvPicPr>
          <p:cNvPr id="40" name="図 3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41341" y="1287147"/>
            <a:ext cx="408793" cy="360901"/>
          </a:xfrm>
          <a:prstGeom prst="rect">
            <a:avLst/>
          </a:prstGeom>
        </p:spPr>
      </p:pic>
    </p:spTree>
    <p:extLst>
      <p:ext uri="{BB962C8B-B14F-4D97-AF65-F5344CB8AC3E}">
        <p14:creationId xmlns:p14="http://schemas.microsoft.com/office/powerpoint/2010/main" val="3860915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補足）データ型</a:t>
            </a:r>
          </a:p>
        </p:txBody>
      </p:sp>
      <p:sp>
        <p:nvSpPr>
          <p:cNvPr id="21" name="コンテンツ プレースホルダー 2"/>
          <p:cNvSpPr>
            <a:spLocks noGrp="1"/>
          </p:cNvSpPr>
          <p:nvPr>
            <p:ph idx="1"/>
          </p:nvPr>
        </p:nvSpPr>
        <p:spPr>
          <a:xfrm>
            <a:off x="2589212" y="1529396"/>
            <a:ext cx="8486458" cy="3927188"/>
          </a:xfrm>
        </p:spPr>
        <p:txBody>
          <a:bodyPr/>
          <a:lstStyle/>
          <a:p>
            <a:pPr marL="0" indent="0">
              <a:buNone/>
            </a:pPr>
            <a:r>
              <a:rPr lang="ja-JP" altLang="en-US" b="1" dirty="0"/>
              <a:t>データ型</a:t>
            </a:r>
            <a:r>
              <a:rPr lang="ja-JP" altLang="en-US" dirty="0"/>
              <a:t> </a:t>
            </a:r>
            <a:r>
              <a:rPr lang="en-US" altLang="ja-JP" dirty="0"/>
              <a:t>= </a:t>
            </a:r>
            <a:r>
              <a:rPr lang="ja-JP" altLang="en-US" dirty="0"/>
              <a:t>プログラミング言語が扱うデータをいくつかの種類に分類し、</a:t>
            </a:r>
            <a:endParaRPr lang="en-US" altLang="ja-JP" dirty="0"/>
          </a:p>
          <a:p>
            <a:pPr marL="0" indent="0">
              <a:buNone/>
            </a:pPr>
            <a:r>
              <a:rPr kumimoji="1" lang="ja-JP" altLang="en-US" dirty="0"/>
              <a:t>　　　　　それぞれについて取り扱い方や表記方法などの規約を定めたもの</a:t>
            </a:r>
            <a:endParaRPr kumimoji="1" lang="en-US" altLang="ja-JP" dirty="0"/>
          </a:p>
          <a:p>
            <a:pPr marL="0" indent="0">
              <a:buNone/>
            </a:pPr>
            <a:endParaRPr lang="en-US" altLang="ja-JP" sz="1600" dirty="0"/>
          </a:p>
          <a:p>
            <a:pPr marL="0" indent="0">
              <a:buNone/>
            </a:pPr>
            <a:r>
              <a:rPr kumimoji="1" lang="en-US" altLang="ja-JP" b="1" dirty="0"/>
              <a:t>JavaScript </a:t>
            </a:r>
            <a:r>
              <a:rPr kumimoji="1" lang="ja-JP" altLang="en-US" b="1" dirty="0"/>
              <a:t>の主な</a:t>
            </a:r>
            <a:r>
              <a:rPr lang="ja-JP" altLang="en-US" b="1" dirty="0"/>
              <a:t>データ型</a:t>
            </a:r>
            <a:endParaRPr lang="en-US" altLang="ja-JP" b="1" dirty="0"/>
          </a:p>
          <a:p>
            <a:pPr marL="0" indent="0">
              <a:buNone/>
            </a:pPr>
            <a:r>
              <a:rPr kumimoji="1" lang="ja-JP" altLang="en-US" sz="1600" dirty="0"/>
              <a:t>　文字（</a:t>
            </a:r>
            <a:r>
              <a:rPr kumimoji="1" lang="en-US" altLang="ja-JP" sz="1600" dirty="0"/>
              <a:t>String</a:t>
            </a:r>
            <a:r>
              <a:rPr kumimoji="1" lang="ja-JP" altLang="en-US" sz="1600" dirty="0"/>
              <a:t>）　 </a:t>
            </a:r>
            <a:r>
              <a:rPr lang="ja-JP" altLang="en-US" sz="1600" dirty="0"/>
              <a:t>：シングルクォートか、ダブルクォートで囲む</a:t>
            </a:r>
            <a:r>
              <a:rPr lang="en-US" altLang="ja-JP" sz="1600" dirty="0"/>
              <a:t>※</a:t>
            </a:r>
          </a:p>
          <a:p>
            <a:pPr marL="0" indent="0">
              <a:buNone/>
            </a:pPr>
            <a:r>
              <a:rPr lang="ja-JP" altLang="en-US" sz="1600" dirty="0"/>
              <a:t>　数値（</a:t>
            </a:r>
            <a:r>
              <a:rPr lang="en-US" altLang="ja-JP" sz="1600" dirty="0"/>
              <a:t>Number</a:t>
            </a:r>
            <a:r>
              <a:rPr lang="ja-JP" altLang="en-US" sz="1600" dirty="0"/>
              <a:t>）：何もつけずに数値で記載</a:t>
            </a:r>
            <a:endParaRPr lang="en-US" altLang="ja-JP" sz="1600" dirty="0"/>
          </a:p>
        </p:txBody>
      </p:sp>
      <p:sp>
        <p:nvSpPr>
          <p:cNvPr id="39" name="テキスト ボックス 38"/>
          <p:cNvSpPr txBox="1"/>
          <p:nvPr/>
        </p:nvSpPr>
        <p:spPr>
          <a:xfrm>
            <a:off x="2678779" y="5423131"/>
            <a:ext cx="2373960"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ja-JP" sz="1400" dirty="0"/>
              <a:t>‘</a:t>
            </a:r>
            <a:r>
              <a:rPr kumimoji="1" lang="ja-JP" altLang="en-US" sz="1400" dirty="0"/>
              <a:t>私は</a:t>
            </a:r>
            <a:r>
              <a:rPr lang="en-US" altLang="ja-JP" sz="1400" dirty="0"/>
              <a:t>’</a:t>
            </a:r>
            <a:r>
              <a:rPr kumimoji="1" lang="en-US" altLang="ja-JP" sz="1400" dirty="0"/>
              <a:t> + 27  + </a:t>
            </a:r>
            <a:r>
              <a:rPr lang="en-US" altLang="ja-JP" sz="1400" dirty="0"/>
              <a:t>‘</a:t>
            </a:r>
            <a:r>
              <a:rPr kumimoji="1" lang="ja-JP" altLang="en-US" sz="1400" dirty="0"/>
              <a:t>歳です</a:t>
            </a:r>
            <a:r>
              <a:rPr kumimoji="1" lang="en-US" altLang="ja-JP" sz="1400" dirty="0"/>
              <a:t>’</a:t>
            </a:r>
            <a:endParaRPr kumimoji="1" lang="ja-JP" altLang="en-US" sz="1400" dirty="0"/>
          </a:p>
        </p:txBody>
      </p:sp>
      <p:sp>
        <p:nvSpPr>
          <p:cNvPr id="22" name="テキスト ボックス 21"/>
          <p:cNvSpPr txBox="1"/>
          <p:nvPr/>
        </p:nvSpPr>
        <p:spPr>
          <a:xfrm>
            <a:off x="2678779" y="5894973"/>
            <a:ext cx="2373960"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sz="1400" dirty="0"/>
              <a:t>“</a:t>
            </a:r>
            <a:r>
              <a:rPr lang="ja-JP" altLang="en-US" sz="1400" dirty="0"/>
              <a:t>弟は</a:t>
            </a:r>
            <a:r>
              <a:rPr kumimoji="1" lang="en-US" altLang="ja-JP" sz="1400" dirty="0"/>
              <a:t>” + 2 + 3  + </a:t>
            </a:r>
            <a:r>
              <a:rPr kumimoji="1" lang="ja-JP" altLang="en-US" sz="1400" dirty="0"/>
              <a:t>“歳です”</a:t>
            </a:r>
          </a:p>
        </p:txBody>
      </p:sp>
      <p:sp>
        <p:nvSpPr>
          <p:cNvPr id="23" name="テキスト ボックス 22"/>
          <p:cNvSpPr txBox="1"/>
          <p:nvPr/>
        </p:nvSpPr>
        <p:spPr>
          <a:xfrm>
            <a:off x="4308417" y="4121658"/>
            <a:ext cx="744322"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ja-JP" sz="1400" dirty="0"/>
              <a:t>3 + 7</a:t>
            </a:r>
            <a:endParaRPr kumimoji="1" lang="ja-JP" altLang="en-US" sz="1400" dirty="0"/>
          </a:p>
        </p:txBody>
      </p:sp>
      <p:sp>
        <p:nvSpPr>
          <p:cNvPr id="24" name="テキスト ボックス 23"/>
          <p:cNvSpPr txBox="1"/>
          <p:nvPr/>
        </p:nvSpPr>
        <p:spPr>
          <a:xfrm>
            <a:off x="4308417" y="4582015"/>
            <a:ext cx="744322"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ja-JP" sz="1400" dirty="0"/>
              <a:t>‘3 + 7’</a:t>
            </a:r>
            <a:endParaRPr kumimoji="1" lang="ja-JP" altLang="en-US" sz="1400" dirty="0"/>
          </a:p>
        </p:txBody>
      </p:sp>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33541" y="4851579"/>
            <a:ext cx="1207770" cy="1207770"/>
          </a:xfrm>
          <a:prstGeom prst="rect">
            <a:avLst/>
          </a:prstGeom>
        </p:spPr>
      </p:pic>
      <p:cxnSp>
        <p:nvCxnSpPr>
          <p:cNvPr id="6" name="直線コネクタ 5"/>
          <p:cNvCxnSpPr/>
          <p:nvPr/>
        </p:nvCxnSpPr>
        <p:spPr>
          <a:xfrm>
            <a:off x="6627698" y="1840230"/>
            <a:ext cx="3154680" cy="0"/>
          </a:xfrm>
          <a:prstGeom prst="line">
            <a:avLst/>
          </a:prstGeom>
          <a:ln>
            <a:solidFill>
              <a:schemeClr val="accent1"/>
            </a:solidFill>
          </a:ln>
          <a:effectLst/>
        </p:spPr>
        <p:style>
          <a:lnRef idx="3">
            <a:schemeClr val="accent1"/>
          </a:lnRef>
          <a:fillRef idx="0">
            <a:schemeClr val="accent1"/>
          </a:fillRef>
          <a:effectRef idx="2">
            <a:schemeClr val="accent1"/>
          </a:effectRef>
          <a:fontRef idx="minor">
            <a:schemeClr val="tx1"/>
          </a:fontRef>
        </p:style>
      </p:cxnSp>
      <p:sp>
        <p:nvSpPr>
          <p:cNvPr id="10" name="角丸四角形 9"/>
          <p:cNvSpPr/>
          <p:nvPr/>
        </p:nvSpPr>
        <p:spPr>
          <a:xfrm>
            <a:off x="2830749" y="3112851"/>
            <a:ext cx="1643974" cy="272375"/>
          </a:xfrm>
          <a:prstGeom prst="roundRect">
            <a:avLst/>
          </a:prstGeom>
          <a:solidFill>
            <a:srgbClr val="FFC000">
              <a:alpha val="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角丸四角形 28"/>
          <p:cNvSpPr/>
          <p:nvPr/>
        </p:nvSpPr>
        <p:spPr>
          <a:xfrm>
            <a:off x="2830749" y="3492990"/>
            <a:ext cx="1643974" cy="272375"/>
          </a:xfrm>
          <a:prstGeom prst="roundRect">
            <a:avLst/>
          </a:prstGeom>
          <a:solidFill>
            <a:srgbClr val="7030A0">
              <a:alpha val="9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カギ線コネクタ 16"/>
          <p:cNvCxnSpPr>
            <a:stCxn id="23" idx="3"/>
          </p:cNvCxnSpPr>
          <p:nvPr/>
        </p:nvCxnSpPr>
        <p:spPr>
          <a:xfrm>
            <a:off x="5052739" y="4275547"/>
            <a:ext cx="973993" cy="750748"/>
          </a:xfrm>
          <a:prstGeom prst="bentConnector3">
            <a:avLst>
              <a:gd name="adj1" fmla="val 50000"/>
            </a:avLst>
          </a:prstGeom>
          <a:ln w="2222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24" idx="3"/>
          </p:cNvCxnSpPr>
          <p:nvPr/>
        </p:nvCxnSpPr>
        <p:spPr>
          <a:xfrm>
            <a:off x="5052739" y="4735904"/>
            <a:ext cx="979208" cy="455675"/>
          </a:xfrm>
          <a:prstGeom prst="bentConnector3">
            <a:avLst>
              <a:gd name="adj1" fmla="val 50000"/>
            </a:avLst>
          </a:prstGeom>
          <a:ln w="158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カギ線コネクタ 40"/>
          <p:cNvCxnSpPr>
            <a:endCxn id="43" idx="1"/>
          </p:cNvCxnSpPr>
          <p:nvPr/>
        </p:nvCxnSpPr>
        <p:spPr>
          <a:xfrm flipV="1">
            <a:off x="7237907" y="4262948"/>
            <a:ext cx="908272" cy="725690"/>
          </a:xfrm>
          <a:prstGeom prst="bentConnector3">
            <a:avLst>
              <a:gd name="adj1" fmla="val 50000"/>
            </a:avLst>
          </a:prstGeom>
          <a:ln w="2222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8146179" y="4109059"/>
            <a:ext cx="754629"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ja-JP" sz="1400" dirty="0"/>
              <a:t>10</a:t>
            </a:r>
            <a:endParaRPr kumimoji="1" lang="ja-JP" altLang="en-US" sz="1400" dirty="0"/>
          </a:p>
        </p:txBody>
      </p:sp>
      <p:sp>
        <p:nvSpPr>
          <p:cNvPr id="45" name="テキスト ボックス 44"/>
          <p:cNvSpPr txBox="1"/>
          <p:nvPr/>
        </p:nvSpPr>
        <p:spPr>
          <a:xfrm>
            <a:off x="8139371" y="4576178"/>
            <a:ext cx="761438"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ja-JP" sz="1400" dirty="0"/>
              <a:t>‘3 + 7’</a:t>
            </a:r>
            <a:endParaRPr kumimoji="1" lang="ja-JP" altLang="en-US" sz="1400" dirty="0"/>
          </a:p>
        </p:txBody>
      </p:sp>
      <p:cxnSp>
        <p:nvCxnSpPr>
          <p:cNvPr id="47" name="カギ線コネクタ 46"/>
          <p:cNvCxnSpPr>
            <a:endCxn id="45" idx="1"/>
          </p:cNvCxnSpPr>
          <p:nvPr/>
        </p:nvCxnSpPr>
        <p:spPr>
          <a:xfrm flipV="1">
            <a:off x="7242905" y="4730067"/>
            <a:ext cx="896466" cy="412320"/>
          </a:xfrm>
          <a:prstGeom prst="bentConnector3">
            <a:avLst>
              <a:gd name="adj1" fmla="val 50000"/>
            </a:avLst>
          </a:prstGeom>
          <a:ln w="158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カギ線コネクタ 87"/>
          <p:cNvCxnSpPr>
            <a:stCxn id="39" idx="3"/>
          </p:cNvCxnSpPr>
          <p:nvPr/>
        </p:nvCxnSpPr>
        <p:spPr>
          <a:xfrm flipV="1">
            <a:off x="5052739" y="5345468"/>
            <a:ext cx="979208" cy="231552"/>
          </a:xfrm>
          <a:prstGeom prst="bentConnector3">
            <a:avLst>
              <a:gd name="adj1" fmla="val 50000"/>
            </a:avLst>
          </a:prstGeom>
          <a:ln w="22225">
            <a:gradFill>
              <a:gsLst>
                <a:gs pos="0">
                  <a:srgbClr val="FFC000"/>
                </a:gs>
                <a:gs pos="48000">
                  <a:srgbClr val="7030A0"/>
                </a:gs>
              </a:gsLst>
              <a:lin ang="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94" name="カギ線コネクタ 93"/>
          <p:cNvCxnSpPr>
            <a:stCxn id="22" idx="3"/>
          </p:cNvCxnSpPr>
          <p:nvPr/>
        </p:nvCxnSpPr>
        <p:spPr>
          <a:xfrm flipV="1">
            <a:off x="5052739" y="5498048"/>
            <a:ext cx="979208" cy="550814"/>
          </a:xfrm>
          <a:prstGeom prst="bentConnector3">
            <a:avLst>
              <a:gd name="adj1" fmla="val 50000"/>
            </a:avLst>
          </a:prstGeom>
          <a:ln w="22225">
            <a:gradFill>
              <a:gsLst>
                <a:gs pos="0">
                  <a:srgbClr val="FFC000"/>
                </a:gs>
                <a:gs pos="48000">
                  <a:srgbClr val="7030A0"/>
                </a:gs>
              </a:gsLst>
              <a:lin ang="0" scaled="0"/>
            </a:gradFill>
            <a:tailEnd type="triangle"/>
          </a:ln>
        </p:spPr>
        <p:style>
          <a:lnRef idx="1">
            <a:schemeClr val="accent1"/>
          </a:lnRef>
          <a:fillRef idx="0">
            <a:schemeClr val="accent1"/>
          </a:fillRef>
          <a:effectRef idx="0">
            <a:schemeClr val="accent1"/>
          </a:effectRef>
          <a:fontRef idx="minor">
            <a:schemeClr val="tx1"/>
          </a:fontRef>
        </p:style>
      </p:cxnSp>
      <p:sp>
        <p:nvSpPr>
          <p:cNvPr id="108" name="テキスト ボックス 107"/>
          <p:cNvSpPr txBox="1"/>
          <p:nvPr/>
        </p:nvSpPr>
        <p:spPr>
          <a:xfrm>
            <a:off x="8139371" y="5428270"/>
            <a:ext cx="1461829"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ja-JP" sz="1400" dirty="0"/>
              <a:t>‘</a:t>
            </a:r>
            <a:r>
              <a:rPr kumimoji="1" lang="ja-JP" altLang="en-US" sz="1400" dirty="0"/>
              <a:t>私は</a:t>
            </a:r>
            <a:r>
              <a:rPr kumimoji="1" lang="en-US" altLang="ja-JP" sz="1400" dirty="0"/>
              <a:t>27</a:t>
            </a:r>
            <a:r>
              <a:rPr kumimoji="1" lang="ja-JP" altLang="en-US" sz="1400" dirty="0"/>
              <a:t>歳です</a:t>
            </a:r>
            <a:r>
              <a:rPr kumimoji="1" lang="en-US" altLang="ja-JP" sz="1400" dirty="0"/>
              <a:t>’</a:t>
            </a:r>
            <a:endParaRPr kumimoji="1" lang="ja-JP" altLang="en-US" sz="1400" dirty="0"/>
          </a:p>
        </p:txBody>
      </p:sp>
      <p:sp>
        <p:nvSpPr>
          <p:cNvPr id="109" name="テキスト ボックス 108"/>
          <p:cNvSpPr txBox="1"/>
          <p:nvPr/>
        </p:nvSpPr>
        <p:spPr>
          <a:xfrm>
            <a:off x="8139371" y="5894973"/>
            <a:ext cx="1461829"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sz="1400" dirty="0"/>
              <a:t>“</a:t>
            </a:r>
            <a:r>
              <a:rPr lang="ja-JP" altLang="en-US" sz="1400" dirty="0"/>
              <a:t>弟は</a:t>
            </a:r>
            <a:r>
              <a:rPr kumimoji="1" lang="en-US" altLang="ja-JP" sz="1400" dirty="0"/>
              <a:t>23</a:t>
            </a:r>
            <a:r>
              <a:rPr kumimoji="1" lang="ja-JP" altLang="en-US" sz="1400" dirty="0"/>
              <a:t>歳です”</a:t>
            </a:r>
          </a:p>
        </p:txBody>
      </p:sp>
      <p:cxnSp>
        <p:nvCxnSpPr>
          <p:cNvPr id="111" name="カギ線コネクタ 110"/>
          <p:cNvCxnSpPr>
            <a:endCxn id="108" idx="1"/>
          </p:cNvCxnSpPr>
          <p:nvPr/>
        </p:nvCxnSpPr>
        <p:spPr>
          <a:xfrm>
            <a:off x="7246309" y="5272393"/>
            <a:ext cx="893062" cy="309766"/>
          </a:xfrm>
          <a:prstGeom prst="bentConnector3">
            <a:avLst>
              <a:gd name="adj1" fmla="val 59803"/>
            </a:avLst>
          </a:prstGeom>
          <a:ln w="2222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カギ線コネクタ 113"/>
          <p:cNvCxnSpPr>
            <a:endCxn id="109" idx="1"/>
          </p:cNvCxnSpPr>
          <p:nvPr/>
        </p:nvCxnSpPr>
        <p:spPr>
          <a:xfrm>
            <a:off x="7246309" y="5423131"/>
            <a:ext cx="893062" cy="625731"/>
          </a:xfrm>
          <a:prstGeom prst="bentConnector3">
            <a:avLst>
              <a:gd name="adj1" fmla="val 50000"/>
            </a:avLst>
          </a:prstGeom>
          <a:ln w="2222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5" name="左カーブ矢印 124"/>
          <p:cNvSpPr/>
          <p:nvPr/>
        </p:nvSpPr>
        <p:spPr>
          <a:xfrm>
            <a:off x="9002995" y="3200532"/>
            <a:ext cx="570284" cy="535021"/>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6" name="テキスト ボックス 125"/>
          <p:cNvSpPr txBox="1"/>
          <p:nvPr/>
        </p:nvSpPr>
        <p:spPr>
          <a:xfrm>
            <a:off x="9657906" y="3208006"/>
            <a:ext cx="2178996"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ja-JP" altLang="en-US" sz="1200" dirty="0"/>
              <a:t>文字列として認識された数を数値に変換することも可能</a:t>
            </a:r>
          </a:p>
        </p:txBody>
      </p:sp>
      <p:sp>
        <p:nvSpPr>
          <p:cNvPr id="4" name="テキスト ボックス 3">
            <a:extLst>
              <a:ext uri="{FF2B5EF4-FFF2-40B4-BE49-F238E27FC236}">
                <a16:creationId xmlns:a16="http://schemas.microsoft.com/office/drawing/2014/main" id="{E5EF7EAD-0793-4AEE-A13C-F05729DEE2D5}"/>
              </a:ext>
            </a:extLst>
          </p:cNvPr>
          <p:cNvSpPr txBox="1"/>
          <p:nvPr/>
        </p:nvSpPr>
        <p:spPr>
          <a:xfrm>
            <a:off x="7627089" y="6396335"/>
            <a:ext cx="4690708" cy="461665"/>
          </a:xfrm>
          <a:prstGeom prst="rect">
            <a:avLst/>
          </a:prstGeom>
          <a:noFill/>
        </p:spPr>
        <p:txBody>
          <a:bodyPr wrap="none" rtlCol="0">
            <a:spAutoFit/>
          </a:bodyPr>
          <a:lstStyle/>
          <a:p>
            <a:r>
              <a:rPr lang="en-US" altLang="ja-JP" sz="1200" dirty="0"/>
              <a:t>※ </a:t>
            </a:r>
            <a:r>
              <a:rPr lang="ja-JP" altLang="en-US" sz="1200" dirty="0"/>
              <a:t>シングルクォートでもダブルクォートでもどちらでも良いが、</a:t>
            </a:r>
            <a:endParaRPr lang="en-US" altLang="ja-JP" sz="1200" dirty="0"/>
          </a:p>
          <a:p>
            <a:r>
              <a:rPr kumimoji="1" lang="en-US" altLang="ja-JP" sz="1200" dirty="0"/>
              <a:t>     JavaScript</a:t>
            </a:r>
            <a:r>
              <a:rPr kumimoji="1" lang="ja-JP" altLang="en-US" sz="1200" dirty="0"/>
              <a:t>では </a:t>
            </a:r>
            <a:r>
              <a:rPr kumimoji="1" lang="ja-JP" altLang="en-US" sz="1200" b="1" dirty="0"/>
              <a:t>シングルクォート </a:t>
            </a:r>
            <a:r>
              <a:rPr kumimoji="1" lang="ja-JP" altLang="en-US" sz="1200" dirty="0"/>
              <a:t>を推奨している。</a:t>
            </a:r>
          </a:p>
        </p:txBody>
      </p:sp>
    </p:spTree>
    <p:extLst>
      <p:ext uri="{BB962C8B-B14F-4D97-AF65-F5344CB8AC3E}">
        <p14:creationId xmlns:p14="http://schemas.microsoft.com/office/powerpoint/2010/main" val="28872334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0DF8F30A-DA49-4A1B-B523-E93EDCCFA4D2}"/>
              </a:ext>
            </a:extLst>
          </p:cNvPr>
          <p:cNvPicPr>
            <a:picLocks noChangeAspect="1"/>
          </p:cNvPicPr>
          <p:nvPr/>
        </p:nvPicPr>
        <p:blipFill>
          <a:blip r:embed="rId2"/>
          <a:stretch>
            <a:fillRect/>
          </a:stretch>
        </p:blipFill>
        <p:spPr>
          <a:xfrm>
            <a:off x="4114482" y="5828427"/>
            <a:ext cx="3389670" cy="804742"/>
          </a:xfrm>
          <a:prstGeom prst="rect">
            <a:avLst/>
          </a:prstGeom>
        </p:spPr>
      </p:pic>
      <p:pic>
        <p:nvPicPr>
          <p:cNvPr id="8" name="図 7">
            <a:extLst>
              <a:ext uri="{FF2B5EF4-FFF2-40B4-BE49-F238E27FC236}">
                <a16:creationId xmlns:a16="http://schemas.microsoft.com/office/drawing/2014/main" id="{1A5BB77A-C642-4951-BC73-64C7FC0F1EB5}"/>
              </a:ext>
            </a:extLst>
          </p:cNvPr>
          <p:cNvPicPr>
            <a:picLocks noChangeAspect="1"/>
          </p:cNvPicPr>
          <p:nvPr/>
        </p:nvPicPr>
        <p:blipFill>
          <a:blip r:embed="rId3"/>
          <a:stretch>
            <a:fillRect/>
          </a:stretch>
        </p:blipFill>
        <p:spPr>
          <a:xfrm>
            <a:off x="4114482" y="3095406"/>
            <a:ext cx="2932430" cy="1030313"/>
          </a:xfrm>
          <a:prstGeom prst="rect">
            <a:avLst/>
          </a:prstGeom>
        </p:spPr>
      </p:pic>
      <p:sp>
        <p:nvSpPr>
          <p:cNvPr id="2" name="タイトル 1"/>
          <p:cNvSpPr>
            <a:spLocks noGrp="1"/>
          </p:cNvSpPr>
          <p:nvPr>
            <p:ph type="title"/>
          </p:nvPr>
        </p:nvSpPr>
        <p:spPr/>
        <p:txBody>
          <a:bodyPr>
            <a:normAutofit/>
          </a:bodyPr>
          <a:lstStyle/>
          <a:p>
            <a:r>
              <a:rPr lang="en-US" altLang="ja-JP" dirty="0"/>
              <a:t>JavaScript </a:t>
            </a:r>
            <a:r>
              <a:rPr lang="ja-JP" altLang="en-US" dirty="0"/>
              <a:t>の記述場所</a:t>
            </a:r>
            <a:r>
              <a:rPr kumimoji="1" lang="ja-JP" altLang="en-US"/>
              <a:t>（</a:t>
            </a:r>
            <a:r>
              <a:rPr kumimoji="1" lang="en-US" altLang="ja-JP"/>
              <a:t>p.40~45</a:t>
            </a:r>
            <a:r>
              <a:rPr kumimoji="1" lang="ja-JP" altLang="en-US"/>
              <a:t>）</a:t>
            </a:r>
            <a:endParaRPr kumimoji="1" lang="ja-JP" altLang="en-US" dirty="0"/>
          </a:p>
        </p:txBody>
      </p:sp>
      <p:sp>
        <p:nvSpPr>
          <p:cNvPr id="17" name="コンテンツ プレースホルダー 2"/>
          <p:cNvSpPr>
            <a:spLocks noGrp="1"/>
          </p:cNvSpPr>
          <p:nvPr>
            <p:ph idx="1"/>
          </p:nvPr>
        </p:nvSpPr>
        <p:spPr>
          <a:xfrm>
            <a:off x="2589212" y="1529396"/>
            <a:ext cx="8065536" cy="3927188"/>
          </a:xfrm>
        </p:spPr>
        <p:txBody>
          <a:bodyPr/>
          <a:lstStyle/>
          <a:p>
            <a:pPr marL="0" indent="0">
              <a:buNone/>
            </a:pPr>
            <a:r>
              <a:rPr lang="en-US" altLang="ja-JP" dirty="0"/>
              <a:t>1</a:t>
            </a:r>
            <a:r>
              <a:rPr lang="ja-JP" altLang="en-US" dirty="0" err="1"/>
              <a:t>．</a:t>
            </a:r>
            <a:r>
              <a:rPr lang="en-US" altLang="ja-JP" dirty="0"/>
              <a:t>HTML</a:t>
            </a:r>
            <a:r>
              <a:rPr lang="ja-JP" altLang="en-US" dirty="0"/>
              <a:t> に </a:t>
            </a:r>
            <a:r>
              <a:rPr lang="en-US" altLang="ja-JP" dirty="0"/>
              <a:t>JavaScript </a:t>
            </a:r>
            <a:r>
              <a:rPr lang="ja-JP" altLang="en-US" dirty="0"/>
              <a:t>を直接記述する</a:t>
            </a:r>
            <a:endParaRPr lang="en-US" altLang="ja-JP" dirty="0"/>
          </a:p>
          <a:p>
            <a:pPr marL="0" indent="0">
              <a:buNone/>
            </a:pPr>
            <a:r>
              <a:rPr lang="ja-JP" altLang="en-US" dirty="0"/>
              <a:t>　</a:t>
            </a:r>
            <a:r>
              <a:rPr lang="ja-JP" altLang="en-US" sz="1600" dirty="0"/>
              <a:t>　・</a:t>
            </a:r>
            <a:r>
              <a:rPr lang="en-US" altLang="ja-JP" sz="1600" dirty="0"/>
              <a:t>&lt;script&gt;&lt;/script&gt;</a:t>
            </a:r>
            <a:r>
              <a:rPr lang="ja-JP" altLang="en-US" sz="1600" dirty="0"/>
              <a:t> で囲んだ中に記述する</a:t>
            </a:r>
            <a:endParaRPr lang="en-US" altLang="ja-JP" sz="1600" dirty="0"/>
          </a:p>
          <a:p>
            <a:pPr marL="0" indent="0">
              <a:buNone/>
            </a:pPr>
            <a:r>
              <a:rPr lang="ja-JP" altLang="en-US" dirty="0"/>
              <a:t>　</a:t>
            </a:r>
            <a:r>
              <a:rPr lang="ja-JP" altLang="en-US" sz="1600" dirty="0"/>
              <a:t>　・場所は、</a:t>
            </a:r>
            <a:r>
              <a:rPr lang="en-US" altLang="ja-JP" sz="1600" dirty="0"/>
              <a:t>&lt;head&gt; ~ &lt;/head&gt; </a:t>
            </a:r>
            <a:r>
              <a:rPr lang="ja-JP" altLang="en-US" sz="1600" dirty="0"/>
              <a:t>または </a:t>
            </a:r>
            <a:r>
              <a:rPr lang="en-US" altLang="ja-JP" sz="1600" dirty="0"/>
              <a:t>&lt;body&gt; ~ &lt;/body&gt; </a:t>
            </a:r>
            <a:r>
              <a:rPr lang="ja-JP" altLang="en-US" sz="1600" dirty="0"/>
              <a:t>内のどこでも </a:t>
            </a:r>
            <a:r>
              <a:rPr lang="en-US" altLang="ja-JP" sz="1600" dirty="0"/>
              <a:t>OK!</a:t>
            </a:r>
          </a:p>
          <a:p>
            <a:pPr marL="0" indent="0">
              <a:buNone/>
            </a:pPr>
            <a:r>
              <a:rPr lang="ja-JP" altLang="en-US" sz="1600" dirty="0"/>
              <a:t>　　　</a:t>
            </a:r>
            <a:r>
              <a:rPr lang="en-US" altLang="ja-JP" sz="1600" dirty="0"/>
              <a:t>※</a:t>
            </a:r>
            <a:r>
              <a:rPr lang="ja-JP" altLang="en-US" sz="1600" dirty="0"/>
              <a:t>　一般的に </a:t>
            </a:r>
            <a:r>
              <a:rPr lang="en-US" altLang="ja-JP" sz="1600" dirty="0"/>
              <a:t>&lt;/body&gt; </a:t>
            </a:r>
            <a:r>
              <a:rPr lang="ja-JP" altLang="en-US" sz="1600" dirty="0"/>
              <a:t>の直前に書かれる</a:t>
            </a:r>
            <a:endParaRPr lang="en-US" altLang="ja-JP" sz="1600" dirty="0"/>
          </a:p>
          <a:p>
            <a:pPr marL="0" indent="0">
              <a:buNone/>
            </a:pPr>
            <a:endParaRPr lang="en-US" altLang="ja-JP" sz="1600" dirty="0"/>
          </a:p>
          <a:p>
            <a:pPr marL="0" indent="0">
              <a:buNone/>
            </a:pPr>
            <a:endParaRPr lang="en-US" altLang="ja-JP" sz="1600" dirty="0"/>
          </a:p>
          <a:p>
            <a:pPr marL="0" indent="0">
              <a:buNone/>
            </a:pPr>
            <a:endParaRPr kumimoji="1" lang="en-US" altLang="ja-JP" dirty="0"/>
          </a:p>
          <a:p>
            <a:pPr marL="0" indent="0">
              <a:buNone/>
            </a:pPr>
            <a:r>
              <a:rPr lang="en-US" altLang="ja-JP" dirty="0"/>
              <a:t>2</a:t>
            </a:r>
            <a:r>
              <a:rPr lang="ja-JP" altLang="en-US" dirty="0" err="1"/>
              <a:t>．</a:t>
            </a:r>
            <a:r>
              <a:rPr lang="en-US" altLang="ja-JP" dirty="0"/>
              <a:t>JavaScript </a:t>
            </a:r>
            <a:r>
              <a:rPr lang="ja-JP" altLang="en-US" dirty="0"/>
              <a:t>ファイルを外部から読み込む</a:t>
            </a:r>
            <a:endParaRPr lang="en-US" altLang="ja-JP" dirty="0"/>
          </a:p>
          <a:p>
            <a:pPr marL="0" indent="0">
              <a:buNone/>
            </a:pPr>
            <a:r>
              <a:rPr kumimoji="1" lang="ja-JP" altLang="en-US" sz="1600" dirty="0"/>
              <a:t>　　・</a:t>
            </a:r>
            <a:r>
              <a:rPr kumimoji="1" lang="en-US" altLang="ja-JP" sz="1600" dirty="0"/>
              <a:t>&lt;script </a:t>
            </a:r>
            <a:r>
              <a:rPr kumimoji="1" lang="en-US" altLang="ja-JP" sz="1600" u="sng" dirty="0" err="1"/>
              <a:t>src</a:t>
            </a:r>
            <a:r>
              <a:rPr lang="en-US" altLang="ja-JP" sz="1600" u="sng" dirty="0"/>
              <a:t>=“</a:t>
            </a:r>
            <a:r>
              <a:rPr lang="en-US" altLang="ja-JP" sz="1600" u="sng" dirty="0">
                <a:solidFill>
                  <a:srgbClr val="FF0000"/>
                </a:solidFill>
              </a:rPr>
              <a:t>script.js</a:t>
            </a:r>
            <a:r>
              <a:rPr lang="en-US" altLang="ja-JP" sz="1600" dirty="0"/>
              <a:t>”</a:t>
            </a:r>
            <a:r>
              <a:rPr kumimoji="1" lang="en-US" altLang="ja-JP" sz="1600" dirty="0"/>
              <a:t>&gt;&lt;/script&gt; </a:t>
            </a:r>
            <a:r>
              <a:rPr kumimoji="1" lang="ja-JP" altLang="en-US" sz="1600" dirty="0"/>
              <a:t>と書けば</a:t>
            </a:r>
            <a:r>
              <a:rPr kumimoji="1" lang="en-US" altLang="ja-JP" sz="1600" dirty="0"/>
              <a:t>OK!</a:t>
            </a:r>
          </a:p>
          <a:p>
            <a:pPr marL="0" indent="0">
              <a:buNone/>
            </a:pPr>
            <a:r>
              <a:rPr lang="ja-JP" altLang="en-US" sz="1600" dirty="0"/>
              <a:t>　　　</a:t>
            </a:r>
            <a:r>
              <a:rPr lang="en-US" altLang="ja-JP" sz="1600" dirty="0"/>
              <a:t>※</a:t>
            </a:r>
            <a:r>
              <a:rPr lang="ja-JP" altLang="en-US" sz="1600" dirty="0"/>
              <a:t>　</a:t>
            </a:r>
            <a:r>
              <a:rPr lang="en-US" altLang="ja-JP" sz="1600" dirty="0"/>
              <a:t> </a:t>
            </a:r>
            <a:r>
              <a:rPr lang="en-US" altLang="ja-JP" sz="1600" dirty="0" err="1"/>
              <a:t>src</a:t>
            </a:r>
            <a:r>
              <a:rPr lang="en-US" altLang="ja-JP" sz="1600" dirty="0"/>
              <a:t>=“</a:t>
            </a:r>
            <a:r>
              <a:rPr lang="ja-JP" altLang="en-US" sz="1600" dirty="0"/>
              <a:t>ファイル名</a:t>
            </a:r>
            <a:r>
              <a:rPr lang="en-US" altLang="ja-JP" sz="1600" dirty="0"/>
              <a:t>” </a:t>
            </a:r>
            <a:r>
              <a:rPr lang="ja-JP" altLang="en-US" sz="1600" dirty="0"/>
              <a:t>← ファイル名の部分はパスも記入する</a:t>
            </a:r>
            <a:endParaRPr kumimoji="1" lang="ja-JP" altLang="en-US" sz="1600" dirty="0"/>
          </a:p>
        </p:txBody>
      </p:sp>
      <p:sp>
        <p:nvSpPr>
          <p:cNvPr id="12" name="正方形/長方形 11"/>
          <p:cNvSpPr/>
          <p:nvPr/>
        </p:nvSpPr>
        <p:spPr>
          <a:xfrm>
            <a:off x="4518303" y="3319671"/>
            <a:ext cx="2208562" cy="457200"/>
          </a:xfrm>
          <a:prstGeom prst="rect">
            <a:avLst/>
          </a:prstGeom>
          <a:solidFill>
            <a:schemeClr val="accent1">
              <a:alpha val="24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4515257" y="6060558"/>
            <a:ext cx="2934622" cy="181212"/>
          </a:xfrm>
          <a:prstGeom prst="rect">
            <a:avLst/>
          </a:prstGeom>
          <a:solidFill>
            <a:schemeClr val="accent1">
              <a:alpha val="24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右カーブ矢印 28"/>
          <p:cNvSpPr/>
          <p:nvPr/>
        </p:nvSpPr>
        <p:spPr>
          <a:xfrm rot="5400000">
            <a:off x="7444618" y="4290312"/>
            <a:ext cx="317633" cy="2802835"/>
          </a:xfrm>
          <a:prstGeom prst="curvedRightArrow">
            <a:avLst>
              <a:gd name="adj1" fmla="val 50000"/>
              <a:gd name="adj2" fmla="val 112985"/>
              <a:gd name="adj3" fmla="val 428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テキスト ボックス 29"/>
          <p:cNvSpPr txBox="1"/>
          <p:nvPr/>
        </p:nvSpPr>
        <p:spPr>
          <a:xfrm>
            <a:off x="7195932" y="5542769"/>
            <a:ext cx="914400" cy="307777"/>
          </a:xfrm>
          <a:prstGeom prst="rect">
            <a:avLst/>
          </a:prstGeom>
          <a:noFill/>
        </p:spPr>
        <p:txBody>
          <a:bodyPr wrap="square" rtlCol="0">
            <a:spAutoFit/>
          </a:bodyPr>
          <a:lstStyle/>
          <a:p>
            <a:r>
              <a:rPr kumimoji="1" lang="ja-JP" altLang="en-US" sz="1400" dirty="0"/>
              <a:t>読み込み</a:t>
            </a:r>
          </a:p>
        </p:txBody>
      </p:sp>
      <p:sp>
        <p:nvSpPr>
          <p:cNvPr id="31" name="テキスト ボックス 30"/>
          <p:cNvSpPr txBox="1"/>
          <p:nvPr/>
        </p:nvSpPr>
        <p:spPr>
          <a:xfrm>
            <a:off x="9417325" y="3319671"/>
            <a:ext cx="2474845"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600" dirty="0"/>
              <a:t>ファイルの文字コードは</a:t>
            </a:r>
            <a:endParaRPr kumimoji="1" lang="en-US" altLang="ja-JP" sz="1600" dirty="0"/>
          </a:p>
          <a:p>
            <a:r>
              <a:rPr kumimoji="1" lang="ja-JP" altLang="en-US" sz="1600" dirty="0"/>
              <a:t>必ず </a:t>
            </a:r>
            <a:r>
              <a:rPr kumimoji="1" lang="en-US" altLang="ja-JP" sz="1600" b="1" dirty="0"/>
              <a:t>UTF-8</a:t>
            </a:r>
            <a:r>
              <a:rPr kumimoji="1" lang="en-US" altLang="ja-JP" sz="1600" dirty="0"/>
              <a:t> </a:t>
            </a:r>
            <a:r>
              <a:rPr kumimoji="1" lang="ja-JP" altLang="en-US" sz="1600" dirty="0"/>
              <a:t>にする事</a:t>
            </a:r>
          </a:p>
        </p:txBody>
      </p:sp>
      <p:pic>
        <p:nvPicPr>
          <p:cNvPr id="33" name="図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99657" y="3077093"/>
            <a:ext cx="408793" cy="360901"/>
          </a:xfrm>
          <a:prstGeom prst="rect">
            <a:avLst/>
          </a:prstGeom>
        </p:spPr>
      </p:pic>
      <p:pic>
        <p:nvPicPr>
          <p:cNvPr id="18" name="図 17" descr="物体 が含まれている画像&#10;&#10;高い精度で生成された説明">
            <a:extLst>
              <a:ext uri="{FF2B5EF4-FFF2-40B4-BE49-F238E27FC236}">
                <a16:creationId xmlns:a16="http://schemas.microsoft.com/office/drawing/2014/main" id="{6F1D28B0-755A-4263-991C-D81EC756CF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1278" y="5919107"/>
            <a:ext cx="2604171" cy="627092"/>
          </a:xfrm>
          <a:prstGeom prst="rect">
            <a:avLst/>
          </a:prstGeom>
        </p:spPr>
      </p:pic>
    </p:spTree>
    <p:extLst>
      <p:ext uri="{BB962C8B-B14F-4D97-AF65-F5344CB8AC3E}">
        <p14:creationId xmlns:p14="http://schemas.microsoft.com/office/powerpoint/2010/main" val="1975787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a:t>「</a:t>
            </a:r>
            <a:r>
              <a:rPr lang="en-US" altLang="ja-JP"/>
              <a:t>use strict</a:t>
            </a:r>
            <a:r>
              <a:rPr lang="ja-JP" altLang="en-US"/>
              <a:t>」 とは</a:t>
            </a:r>
            <a:r>
              <a:rPr lang="en-US" altLang="ja-JP"/>
              <a:t>  </a:t>
            </a:r>
            <a:r>
              <a:rPr kumimoji="1" lang="ja-JP" altLang="en-US"/>
              <a:t>（</a:t>
            </a:r>
            <a:r>
              <a:rPr kumimoji="1" lang="en-US" altLang="ja-JP"/>
              <a:t>p.42</a:t>
            </a:r>
            <a:r>
              <a:rPr kumimoji="1" lang="ja-JP" altLang="en-US"/>
              <a:t>）</a:t>
            </a:r>
            <a:endParaRPr kumimoji="1" lang="ja-JP" altLang="en-US" dirty="0"/>
          </a:p>
        </p:txBody>
      </p:sp>
      <p:sp>
        <p:nvSpPr>
          <p:cNvPr id="17" name="コンテンツ プレースホルダー 2"/>
          <p:cNvSpPr>
            <a:spLocks noGrp="1"/>
          </p:cNvSpPr>
          <p:nvPr>
            <p:ph idx="1"/>
          </p:nvPr>
        </p:nvSpPr>
        <p:spPr>
          <a:xfrm>
            <a:off x="2589212" y="1529396"/>
            <a:ext cx="8065536" cy="3927188"/>
          </a:xfrm>
        </p:spPr>
        <p:txBody>
          <a:bodyPr/>
          <a:lstStyle/>
          <a:p>
            <a:pPr>
              <a:lnSpc>
                <a:spcPct val="150000"/>
              </a:lnSpc>
            </a:pPr>
            <a:r>
              <a:rPr lang="en-US" altLang="ja-JP" sz="1600" b="1" dirty="0"/>
              <a:t>use strict </a:t>
            </a:r>
            <a:r>
              <a:rPr lang="ja-JP" altLang="en-US" sz="1600"/>
              <a:t>を記載すると、コードが厳格モードで実行されるようになる</a:t>
            </a:r>
            <a:endParaRPr lang="en-US" altLang="ja-JP" sz="1600" dirty="0"/>
          </a:p>
          <a:p>
            <a:pPr marL="400050" lvl="1" indent="0">
              <a:spcBef>
                <a:spcPts val="600"/>
              </a:spcBef>
              <a:buNone/>
            </a:pPr>
            <a:r>
              <a:rPr lang="ja-JP" altLang="en-US" sz="1200"/>
              <a:t>例）偶発的にグローバル変数を作成できない</a:t>
            </a:r>
            <a:endParaRPr lang="en-US" altLang="ja-JP" sz="1200" dirty="0"/>
          </a:p>
          <a:p>
            <a:pPr marL="400050" lvl="1" indent="0">
              <a:spcBef>
                <a:spcPts val="600"/>
              </a:spcBef>
              <a:buNone/>
            </a:pPr>
            <a:r>
              <a:rPr lang="ja-JP" altLang="en-US" sz="1200"/>
              <a:t>　　代入文で暗黙的に失敗せずに例外が発生する</a:t>
            </a:r>
            <a:endParaRPr lang="en-US" altLang="ja-JP" sz="1200" dirty="0"/>
          </a:p>
          <a:p>
            <a:pPr marL="400050" lvl="1" indent="0">
              <a:spcBef>
                <a:spcPts val="600"/>
              </a:spcBef>
              <a:buNone/>
            </a:pPr>
            <a:r>
              <a:rPr lang="ja-JP" altLang="en-US" sz="1200"/>
              <a:t>　　削除できないプロパティを削除しようとするとエラーが発生</a:t>
            </a:r>
            <a:endParaRPr lang="en-US" altLang="ja-JP" sz="1200" dirty="0"/>
          </a:p>
          <a:p>
            <a:pPr marL="400050" lvl="1" indent="0">
              <a:spcBef>
                <a:spcPts val="600"/>
              </a:spcBef>
              <a:buNone/>
            </a:pPr>
            <a:r>
              <a:rPr lang="ja-JP" altLang="en-US" sz="1200"/>
              <a:t>　　オブジェクトリテラル内のプロパティ名はユニークであることを必須化</a:t>
            </a:r>
            <a:endParaRPr lang="en-US" altLang="ja-JP" sz="1200" dirty="0"/>
          </a:p>
          <a:p>
            <a:pPr marL="400050" lvl="1" indent="0">
              <a:spcBef>
                <a:spcPts val="600"/>
              </a:spcBef>
              <a:buNone/>
            </a:pPr>
            <a:r>
              <a:rPr lang="ja-JP" altLang="en-US" sz="1200"/>
              <a:t>　　関数の引数名がユニークであることを必須化</a:t>
            </a:r>
            <a:endParaRPr lang="en-US" altLang="ja-JP" sz="1200" dirty="0"/>
          </a:p>
          <a:p>
            <a:pPr marL="400050" lvl="1" indent="0">
              <a:spcBef>
                <a:spcPts val="600"/>
              </a:spcBef>
              <a:buNone/>
            </a:pPr>
            <a:r>
              <a:rPr lang="ja-JP" altLang="en-US" sz="1200"/>
              <a:t>　　</a:t>
            </a:r>
            <a:r>
              <a:rPr lang="en-US" altLang="ja-JP" sz="1200" dirty="0"/>
              <a:t>8 </a:t>
            </a:r>
            <a:r>
              <a:rPr lang="ja-JP" altLang="en-US" sz="1200"/>
              <a:t>進数表記を禁止</a:t>
            </a:r>
            <a:endParaRPr lang="en-US" altLang="ja-JP" sz="1200" dirty="0"/>
          </a:p>
          <a:p>
            <a:pPr>
              <a:lnSpc>
                <a:spcPct val="150000"/>
              </a:lnSpc>
            </a:pPr>
            <a:r>
              <a:rPr lang="en-US" altLang="ja-JP" sz="1600" dirty="0"/>
              <a:t>kintone </a:t>
            </a:r>
            <a:r>
              <a:rPr lang="ja-JP" altLang="en-US" sz="1600"/>
              <a:t>においても利用するように明記されているので、</a:t>
            </a:r>
            <a:r>
              <a:rPr lang="ja-JP" altLang="en-US" sz="1600" b="1"/>
              <a:t>必ず記載する</a:t>
            </a:r>
            <a:r>
              <a:rPr lang="ja-JP" altLang="en-US" sz="1600"/>
              <a:t>ようにする</a:t>
            </a:r>
            <a:endParaRPr lang="en-US" altLang="ja-JP" sz="1600" dirty="0"/>
          </a:p>
          <a:p>
            <a:pPr marL="0" indent="0">
              <a:buNone/>
            </a:pPr>
            <a:endParaRPr kumimoji="1" lang="ja-JP" altLang="en-US" sz="1600" dirty="0"/>
          </a:p>
        </p:txBody>
      </p:sp>
      <p:sp>
        <p:nvSpPr>
          <p:cNvPr id="13" name="テキスト ボックス 12"/>
          <p:cNvSpPr txBox="1"/>
          <p:nvPr/>
        </p:nvSpPr>
        <p:spPr>
          <a:xfrm>
            <a:off x="4381010" y="6327379"/>
            <a:ext cx="6061854" cy="461665"/>
          </a:xfrm>
          <a:prstGeom prst="rect">
            <a:avLst/>
          </a:prstGeom>
          <a:noFill/>
        </p:spPr>
        <p:txBody>
          <a:bodyPr wrap="square" rtlCol="0">
            <a:spAutoFit/>
          </a:bodyPr>
          <a:lstStyle/>
          <a:p>
            <a:r>
              <a:rPr lang="ja-JP" altLang="en-US" sz="1200"/>
              <a:t>参考 </a:t>
            </a:r>
            <a:r>
              <a:rPr lang="en-US" altLang="ja-JP" sz="1200" dirty="0"/>
              <a:t>URL</a:t>
            </a:r>
            <a:r>
              <a:rPr lang="ja-JP" altLang="en-US" sz="1200"/>
              <a:t>： </a:t>
            </a:r>
            <a:r>
              <a:rPr lang="en-US" altLang="ja-JP" sz="1200">
                <a:hlinkClick r:id="rId2"/>
              </a:rPr>
              <a:t>https://developer.mozilla.org/ja/docs/Web/JavaScript/Reference/Strict_mode</a:t>
            </a:r>
            <a:endParaRPr lang="en-US" altLang="ja-JP" sz="1200" dirty="0"/>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6619" y="4098173"/>
            <a:ext cx="6530722" cy="2035861"/>
          </a:xfrm>
          <a:prstGeom prst="rect">
            <a:avLst/>
          </a:prstGeom>
          <a:ln>
            <a:solidFill>
              <a:schemeClr val="bg1">
                <a:lumMod val="75000"/>
              </a:schemeClr>
            </a:solidFill>
          </a:ln>
        </p:spPr>
      </p:pic>
      <p:sp>
        <p:nvSpPr>
          <p:cNvPr id="4" name="正方形/長方形 3"/>
          <p:cNvSpPr/>
          <p:nvPr/>
        </p:nvSpPr>
        <p:spPr>
          <a:xfrm>
            <a:off x="2992582" y="1957574"/>
            <a:ext cx="5378335" cy="16459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9774CF38-8BF9-1248-B0A2-2D861427AA58}"/>
              </a:ext>
            </a:extLst>
          </p:cNvPr>
          <p:cNvSpPr txBox="1"/>
          <p:nvPr/>
        </p:nvSpPr>
        <p:spPr>
          <a:xfrm>
            <a:off x="9461274" y="2727169"/>
            <a:ext cx="2546075"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en-US" altLang="ja-JP" sz="1400" dirty="0"/>
              <a:t> </a:t>
            </a:r>
            <a:r>
              <a:rPr kumimoji="1" lang="ja-JP" altLang="en-US" sz="1400"/>
              <a:t>コンソール（開発者ツール）に記載する場合は不要</a:t>
            </a:r>
            <a:endParaRPr kumimoji="1" lang="ja-JP" altLang="en-US" sz="1400" dirty="0"/>
          </a:p>
        </p:txBody>
      </p:sp>
      <p:pic>
        <p:nvPicPr>
          <p:cNvPr id="8" name="図 7">
            <a:extLst>
              <a:ext uri="{FF2B5EF4-FFF2-40B4-BE49-F238E27FC236}">
                <a16:creationId xmlns:a16="http://schemas.microsoft.com/office/drawing/2014/main" id="{7C7412E7-EABE-B44C-9581-C6368130FD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50859" y="2485706"/>
            <a:ext cx="408793" cy="360901"/>
          </a:xfrm>
          <a:prstGeom prst="rect">
            <a:avLst/>
          </a:prstGeom>
        </p:spPr>
      </p:pic>
    </p:spTree>
    <p:extLst>
      <p:ext uri="{BB962C8B-B14F-4D97-AF65-F5344CB8AC3E}">
        <p14:creationId xmlns:p14="http://schemas.microsoft.com/office/powerpoint/2010/main" val="1565125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コンテンツ プレースホルダー 2"/>
          <p:cNvSpPr>
            <a:spLocks noGrp="1"/>
          </p:cNvSpPr>
          <p:nvPr>
            <p:ph idx="1"/>
          </p:nvPr>
        </p:nvSpPr>
        <p:spPr>
          <a:xfrm>
            <a:off x="2589212" y="1529396"/>
            <a:ext cx="8065536" cy="3927188"/>
          </a:xfrm>
        </p:spPr>
        <p:txBody>
          <a:bodyPr/>
          <a:lstStyle/>
          <a:p>
            <a:pPr marL="0" indent="0">
              <a:buNone/>
            </a:pPr>
            <a:r>
              <a:rPr lang="en-US" altLang="ja-JP" sz="1600" dirty="0"/>
              <a:t>1</a:t>
            </a:r>
            <a:r>
              <a:rPr lang="ja-JP" altLang="en-US" sz="1600" dirty="0" err="1"/>
              <a:t>．</a:t>
            </a:r>
            <a:r>
              <a:rPr lang="ja-JP" altLang="en-US" sz="1600" dirty="0"/>
              <a:t>書き換えたい部分の </a:t>
            </a:r>
            <a:r>
              <a:rPr lang="en-US" altLang="ja-JP" sz="1600" dirty="0"/>
              <a:t>HTML </a:t>
            </a:r>
            <a:r>
              <a:rPr lang="ja-JP" altLang="en-US" sz="1600" dirty="0"/>
              <a:t>タグとそのコンテンツ（要素）を取得する</a:t>
            </a:r>
            <a:endParaRPr lang="en-US" altLang="ja-JP" sz="1600" dirty="0"/>
          </a:p>
          <a:p>
            <a:pPr marL="0" indent="0">
              <a:buNone/>
            </a:pPr>
            <a:r>
              <a:rPr kumimoji="1" lang="ja-JP" altLang="en-US" sz="1600" dirty="0"/>
              <a:t>　　　</a:t>
            </a:r>
            <a:r>
              <a:rPr kumimoji="1" lang="en-US" altLang="ja-JP" sz="1600" dirty="0" err="1"/>
              <a:t>document.getElementById</a:t>
            </a:r>
            <a:r>
              <a:rPr kumimoji="1" lang="en-US" altLang="ja-JP" sz="1600" dirty="0"/>
              <a:t>(id</a:t>
            </a:r>
            <a:r>
              <a:rPr kumimoji="1" lang="ja-JP" altLang="en-US" sz="1600" dirty="0"/>
              <a:t>名</a:t>
            </a:r>
            <a:r>
              <a:rPr kumimoji="1" lang="en-US" altLang="ja-JP" sz="1600" dirty="0"/>
              <a:t>);</a:t>
            </a:r>
          </a:p>
          <a:p>
            <a:pPr marL="0" indent="0">
              <a:buNone/>
            </a:pPr>
            <a:endParaRPr kumimoji="1" lang="en-US" altLang="ja-JP" sz="1600" dirty="0"/>
          </a:p>
          <a:p>
            <a:pPr marL="0" indent="0">
              <a:buNone/>
            </a:pPr>
            <a:r>
              <a:rPr lang="en-US" altLang="ja-JP" sz="1600" dirty="0"/>
              <a:t>2</a:t>
            </a:r>
            <a:r>
              <a:rPr lang="ja-JP" altLang="en-US" sz="1600" dirty="0" err="1"/>
              <a:t>．</a:t>
            </a:r>
            <a:r>
              <a:rPr lang="ja-JP" altLang="en-US" sz="1600" dirty="0"/>
              <a:t>取得した要素のコンテンツを書き換える</a:t>
            </a:r>
            <a:endParaRPr lang="en-US" altLang="ja-JP" sz="1600" dirty="0"/>
          </a:p>
          <a:p>
            <a:pPr marL="0" indent="0">
              <a:buNone/>
            </a:pPr>
            <a:r>
              <a:rPr lang="ja-JP" altLang="en-US" sz="1600" dirty="0"/>
              <a:t>　　　</a:t>
            </a:r>
            <a:r>
              <a:rPr lang="en-US" altLang="ja-JP" sz="1600" dirty="0" err="1"/>
              <a:t>document.getElementById</a:t>
            </a:r>
            <a:r>
              <a:rPr lang="en-US" altLang="ja-JP" sz="1600" dirty="0"/>
              <a:t>(id</a:t>
            </a:r>
            <a:r>
              <a:rPr lang="ja-JP" altLang="en-US" sz="1600" dirty="0"/>
              <a:t>名</a:t>
            </a:r>
            <a:r>
              <a:rPr lang="en-US" altLang="ja-JP" sz="1600" dirty="0"/>
              <a:t>).</a:t>
            </a:r>
            <a:r>
              <a:rPr lang="en-US" altLang="ja-JP" sz="1600" dirty="0" err="1"/>
              <a:t>textContent</a:t>
            </a:r>
            <a:r>
              <a:rPr lang="ja-JP" altLang="en-US" sz="1600" dirty="0"/>
              <a:t> </a:t>
            </a:r>
            <a:r>
              <a:rPr lang="en-US" altLang="ja-JP" sz="1600" dirty="0"/>
              <a:t>= ‘XXXX’;</a:t>
            </a:r>
          </a:p>
          <a:p>
            <a:pPr marL="0" indent="0">
              <a:buNone/>
            </a:pPr>
            <a:endParaRPr lang="en-US" altLang="ja-JP" sz="1600" dirty="0"/>
          </a:p>
          <a:p>
            <a:pPr marL="0" indent="0">
              <a:buNone/>
            </a:pPr>
            <a:r>
              <a:rPr lang="en-US" altLang="ja-JP" sz="1600" dirty="0"/>
              <a:t>3</a:t>
            </a:r>
            <a:r>
              <a:rPr lang="ja-JP" altLang="en-US" sz="1600" dirty="0" err="1"/>
              <a:t>．</a:t>
            </a:r>
            <a:r>
              <a:rPr lang="ja-JP" altLang="en-US" sz="1600" dirty="0"/>
              <a:t>取得した要素のコンテンツに子要素を加える</a:t>
            </a:r>
            <a:endParaRPr lang="en-US" altLang="ja-JP" sz="1600" dirty="0"/>
          </a:p>
          <a:p>
            <a:pPr marL="0" indent="0">
              <a:buNone/>
            </a:pPr>
            <a:r>
              <a:rPr lang="ja-JP" altLang="en-US" sz="1600" dirty="0"/>
              <a:t>　　　</a:t>
            </a:r>
            <a:r>
              <a:rPr lang="en-US" altLang="ja-JP" sz="1600" dirty="0"/>
              <a:t> </a:t>
            </a:r>
            <a:r>
              <a:rPr lang="en-US" altLang="ja-JP" sz="1600" dirty="0" err="1"/>
              <a:t>document.getElementById</a:t>
            </a:r>
            <a:r>
              <a:rPr lang="en-US" altLang="ja-JP" sz="1600" dirty="0"/>
              <a:t>(id</a:t>
            </a:r>
            <a:r>
              <a:rPr lang="ja-JP" altLang="en-US" sz="1600" dirty="0"/>
              <a:t>名</a:t>
            </a:r>
            <a:r>
              <a:rPr lang="en-US" altLang="ja-JP" sz="1600" dirty="0"/>
              <a:t>).</a:t>
            </a:r>
            <a:r>
              <a:rPr lang="en-US" altLang="ja-JP" sz="1600" dirty="0" err="1"/>
              <a:t>appendChild</a:t>
            </a:r>
            <a:r>
              <a:rPr lang="en-US" altLang="ja-JP" sz="1600" dirty="0"/>
              <a:t>(</a:t>
            </a:r>
            <a:r>
              <a:rPr lang="ja-JP" altLang="en-US" sz="1600" dirty="0"/>
              <a:t>要素名</a:t>
            </a:r>
            <a:r>
              <a:rPr lang="en-US" altLang="ja-JP" sz="1600" dirty="0"/>
              <a:t>);</a:t>
            </a:r>
          </a:p>
          <a:p>
            <a:pPr marL="0" indent="0">
              <a:buNone/>
            </a:pPr>
            <a:r>
              <a:rPr lang="ja-JP" altLang="en-US" sz="1600" dirty="0"/>
              <a:t>　　　　　</a:t>
            </a:r>
            <a:r>
              <a:rPr lang="en-US" altLang="ja-JP" sz="1600" dirty="0"/>
              <a:t>※ p.134 </a:t>
            </a:r>
            <a:r>
              <a:rPr lang="ja-JP" altLang="en-US" sz="1600" dirty="0"/>
              <a:t>で出現</a:t>
            </a:r>
            <a:endParaRPr lang="en-US" altLang="ja-JP" sz="1600" dirty="0"/>
          </a:p>
          <a:p>
            <a:pPr marL="0" indent="0">
              <a:buNone/>
            </a:pPr>
            <a:r>
              <a:rPr lang="ja-JP" altLang="en-US" sz="1600" dirty="0"/>
              <a:t>備考）他のメソッド</a:t>
            </a:r>
            <a:endParaRPr lang="en-US" altLang="ja-JP" sz="1600" dirty="0"/>
          </a:p>
          <a:p>
            <a:pPr marL="0" indent="0">
              <a:buNone/>
            </a:pPr>
            <a:r>
              <a:rPr lang="ja-JP" altLang="en-US" sz="1600" dirty="0"/>
              <a:t>　　　</a:t>
            </a:r>
            <a:r>
              <a:rPr lang="en-US" altLang="ja-JP" sz="1600" dirty="0" err="1"/>
              <a:t>document.createElement</a:t>
            </a:r>
            <a:r>
              <a:rPr lang="en-US" altLang="ja-JP" sz="1600" dirty="0"/>
              <a:t>(</a:t>
            </a:r>
            <a:r>
              <a:rPr lang="ja-JP" altLang="en-US" sz="1600"/>
              <a:t>要素名</a:t>
            </a:r>
            <a:r>
              <a:rPr lang="en-US" altLang="ja-JP" sz="1600" dirty="0"/>
              <a:t>);</a:t>
            </a:r>
          </a:p>
          <a:p>
            <a:pPr marL="0" indent="0">
              <a:buNone/>
            </a:pPr>
            <a:r>
              <a:rPr kumimoji="1" lang="ja-JP" altLang="en-US" sz="1600" dirty="0"/>
              <a:t>　　　　</a:t>
            </a:r>
            <a:r>
              <a:rPr kumimoji="1" lang="en-US" altLang="ja-JP" sz="1600" dirty="0"/>
              <a:t>kintone </a:t>
            </a:r>
            <a:r>
              <a:rPr kumimoji="1" lang="ja-JP" altLang="en-US" sz="1600" dirty="0" err="1"/>
              <a:t>で頻</a:t>
            </a:r>
            <a:r>
              <a:rPr kumimoji="1" lang="ja-JP" altLang="en-US" sz="1600" dirty="0"/>
              <a:t>出！</a:t>
            </a:r>
            <a:endParaRPr kumimoji="1" lang="en-US" altLang="ja-JP" sz="1600" dirty="0"/>
          </a:p>
          <a:p>
            <a:pPr marL="0" indent="0">
              <a:spcBef>
                <a:spcPts val="600"/>
              </a:spcBef>
              <a:buNone/>
            </a:pPr>
            <a:r>
              <a:rPr lang="ja-JP" altLang="en-US" sz="1600" dirty="0"/>
              <a:t>　　　　　</a:t>
            </a:r>
            <a:r>
              <a:rPr lang="ja-JP" altLang="en-US" sz="1400" dirty="0"/>
              <a:t>　例）ボタンを設置したい、リスト表示させたい・・・</a:t>
            </a:r>
            <a:endParaRPr lang="en-US" altLang="ja-JP" sz="1600" dirty="0"/>
          </a:p>
          <a:p>
            <a:pPr marL="0" indent="0">
              <a:spcBef>
                <a:spcPts val="600"/>
              </a:spcBef>
              <a:buNone/>
            </a:pPr>
            <a:r>
              <a:rPr kumimoji="1" lang="ja-JP" altLang="en-US" sz="1600" dirty="0"/>
              <a:t>　　　　　　　　　→ 全て </a:t>
            </a:r>
            <a:r>
              <a:rPr lang="en-US" altLang="ja-JP" sz="1600" dirty="0"/>
              <a:t>HTML </a:t>
            </a:r>
            <a:r>
              <a:rPr lang="ja-JP" altLang="en-US" sz="1600" dirty="0"/>
              <a:t>の要素を作成する必要があるため</a:t>
            </a:r>
            <a:endParaRPr kumimoji="1" lang="en-US" altLang="ja-JP" sz="1600" dirty="0"/>
          </a:p>
          <a:p>
            <a:pPr marL="0" indent="0">
              <a:spcBef>
                <a:spcPts val="600"/>
              </a:spcBef>
              <a:buNone/>
            </a:pPr>
            <a:r>
              <a:rPr lang="ja-JP" altLang="en-US" sz="1600" dirty="0"/>
              <a:t>　</a:t>
            </a:r>
            <a:endParaRPr kumimoji="1" lang="ja-JP" altLang="en-US" sz="1600" dirty="0"/>
          </a:p>
        </p:txBody>
      </p:sp>
      <p:sp>
        <p:nvSpPr>
          <p:cNvPr id="47" name="正方形/長方形 46"/>
          <p:cNvSpPr/>
          <p:nvPr/>
        </p:nvSpPr>
        <p:spPr>
          <a:xfrm>
            <a:off x="7944661" y="3032073"/>
            <a:ext cx="634194" cy="299259"/>
          </a:xfrm>
          <a:prstGeom prst="rect">
            <a:avLst/>
          </a:prstGeom>
          <a:solidFill>
            <a:schemeClr val="bg1">
              <a:alpha val="1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p:nvPr>
        </p:nvSpPr>
        <p:spPr/>
        <p:txBody>
          <a:bodyPr>
            <a:normAutofit/>
          </a:bodyPr>
          <a:lstStyle/>
          <a:p>
            <a:r>
              <a:rPr lang="en-US" altLang="ja-JP" dirty="0"/>
              <a:t>HTML </a:t>
            </a:r>
            <a:r>
              <a:rPr lang="ja-JP" altLang="en-US" dirty="0"/>
              <a:t>を書き換える</a:t>
            </a:r>
            <a:r>
              <a:rPr kumimoji="1" lang="ja-JP" altLang="en-US"/>
              <a:t>（</a:t>
            </a:r>
            <a:r>
              <a:rPr kumimoji="1" lang="en-US" altLang="ja-JP"/>
              <a:t>p.50</a:t>
            </a:r>
            <a:r>
              <a:rPr kumimoji="1" lang="ja-JP" altLang="en-US"/>
              <a:t>～</a:t>
            </a:r>
            <a:r>
              <a:rPr kumimoji="1" lang="ja-JP" altLang="en-US" dirty="0"/>
              <a:t>）</a:t>
            </a:r>
          </a:p>
        </p:txBody>
      </p:sp>
      <p:cxnSp>
        <p:nvCxnSpPr>
          <p:cNvPr id="15" name="直線コネクタ 14"/>
          <p:cNvCxnSpPr/>
          <p:nvPr/>
        </p:nvCxnSpPr>
        <p:spPr>
          <a:xfrm flipV="1">
            <a:off x="3349306" y="2216802"/>
            <a:ext cx="983645" cy="5707"/>
          </a:xfrm>
          <a:prstGeom prst="line">
            <a:avLst/>
          </a:prstGeom>
          <a:ln w="25400">
            <a:solidFill>
              <a:schemeClr val="accent1">
                <a:shade val="90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4421542" y="5514123"/>
            <a:ext cx="140567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a:off x="5985163" y="2216802"/>
            <a:ext cx="390698"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a:off x="6435753" y="2216802"/>
            <a:ext cx="98050"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V="1">
            <a:off x="3349305" y="5514123"/>
            <a:ext cx="983645" cy="5707"/>
          </a:xfrm>
          <a:prstGeom prst="line">
            <a:avLst/>
          </a:prstGeom>
          <a:ln w="25400">
            <a:solidFill>
              <a:schemeClr val="accent1">
                <a:shade val="90000"/>
              </a:schemeClr>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V="1">
            <a:off x="4421542" y="2216802"/>
            <a:ext cx="1495734" cy="284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5917276" y="5514123"/>
            <a:ext cx="390698"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6375861" y="5514123"/>
            <a:ext cx="98050"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41" name="正方形/長方形 40"/>
          <p:cNvSpPr/>
          <p:nvPr/>
        </p:nvSpPr>
        <p:spPr>
          <a:xfrm>
            <a:off x="6473911" y="3057457"/>
            <a:ext cx="1281864" cy="299259"/>
          </a:xfrm>
          <a:prstGeom prst="rect">
            <a:avLst/>
          </a:prstGeom>
          <a:solidFill>
            <a:srgbClr val="FFC000">
              <a:alpha val="1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3" name="カギ線コネクタ 42"/>
          <p:cNvCxnSpPr>
            <a:stCxn id="45" idx="1"/>
            <a:endCxn id="41" idx="0"/>
          </p:cNvCxnSpPr>
          <p:nvPr/>
        </p:nvCxnSpPr>
        <p:spPr>
          <a:xfrm rot="10800000" flipV="1">
            <a:off x="7114844" y="2877195"/>
            <a:ext cx="2262727" cy="180262"/>
          </a:xfrm>
          <a:prstGeom prst="bentConnector2">
            <a:avLst/>
          </a:prstGeom>
          <a:ln w="222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5" name="テキスト ボックス 44"/>
          <p:cNvSpPr txBox="1"/>
          <p:nvPr/>
        </p:nvSpPr>
        <p:spPr>
          <a:xfrm>
            <a:off x="9377570" y="2415530"/>
            <a:ext cx="2554356" cy="923330"/>
          </a:xfrm>
          <a:prstGeom prst="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ja-JP" altLang="en-US" b="1" dirty="0"/>
              <a:t>プロパティ</a:t>
            </a:r>
            <a:endParaRPr kumimoji="1" lang="en-US" altLang="ja-JP" b="1" dirty="0"/>
          </a:p>
          <a:p>
            <a:r>
              <a:rPr lang="ja-JP" altLang="en-US" dirty="0"/>
              <a:t>　オブジェクトの状態</a:t>
            </a:r>
            <a:endParaRPr lang="en-US" altLang="ja-JP" dirty="0"/>
          </a:p>
          <a:p>
            <a:r>
              <a:rPr kumimoji="1" lang="ja-JP" altLang="en-US" dirty="0"/>
              <a:t>　例）「走っている」</a:t>
            </a:r>
          </a:p>
        </p:txBody>
      </p:sp>
      <p:cxnSp>
        <p:nvCxnSpPr>
          <p:cNvPr id="51" name="カギ線コネクタ 50"/>
          <p:cNvCxnSpPr>
            <a:stCxn id="54" idx="1"/>
            <a:endCxn id="47" idx="2"/>
          </p:cNvCxnSpPr>
          <p:nvPr/>
        </p:nvCxnSpPr>
        <p:spPr>
          <a:xfrm rot="10800000">
            <a:off x="8261758" y="3331332"/>
            <a:ext cx="1115812" cy="499262"/>
          </a:xfrm>
          <a:prstGeom prst="bentConnector2">
            <a:avLst/>
          </a:prstGeom>
          <a:ln w="222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4" name="テキスト ボックス 53"/>
          <p:cNvSpPr txBox="1"/>
          <p:nvPr/>
        </p:nvSpPr>
        <p:spPr>
          <a:xfrm>
            <a:off x="9377570" y="3507428"/>
            <a:ext cx="2554356" cy="646331"/>
          </a:xfrm>
          <a:prstGeom prst="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wrap="square" rtlCol="0" anchor="ctr">
            <a:spAutoFit/>
          </a:bodyPr>
          <a:lstStyle/>
          <a:p>
            <a:r>
              <a:rPr kumimoji="1" lang="ja-JP" altLang="en-US" dirty="0"/>
              <a:t>　例）「</a:t>
            </a:r>
            <a:r>
              <a:rPr lang="ja-JP" altLang="en-US" dirty="0"/>
              <a:t>歩いている」</a:t>
            </a:r>
            <a:endParaRPr lang="en-US" altLang="ja-JP" dirty="0"/>
          </a:p>
          <a:p>
            <a:r>
              <a:rPr kumimoji="1" lang="ja-JP" altLang="en-US" dirty="0"/>
              <a:t>　　　に変更</a:t>
            </a:r>
          </a:p>
        </p:txBody>
      </p:sp>
      <p:sp>
        <p:nvSpPr>
          <p:cNvPr id="20" name="正方形/長方形 19"/>
          <p:cNvSpPr/>
          <p:nvPr/>
        </p:nvSpPr>
        <p:spPr>
          <a:xfrm>
            <a:off x="6583135" y="4153759"/>
            <a:ext cx="1340262" cy="299259"/>
          </a:xfrm>
          <a:prstGeom prst="rect">
            <a:avLst/>
          </a:prstGeom>
          <a:solidFill>
            <a:srgbClr val="FFC000">
              <a:alpha val="1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452070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リターン</a:t>
            </a:r>
            <a:r>
              <a:rPr kumimoji="1" lang="ja-JP" altLang="en-US" dirty="0"/>
              <a:t>　</a:t>
            </a:r>
            <a:r>
              <a:rPr kumimoji="1" lang="ja-JP" altLang="en-US"/>
              <a:t>（</a:t>
            </a:r>
            <a:r>
              <a:rPr kumimoji="1" lang="en-US" altLang="ja-JP"/>
              <a:t>p.60</a:t>
            </a:r>
            <a:r>
              <a:rPr lang="ja-JP" altLang="en-US"/>
              <a:t>）</a:t>
            </a:r>
            <a:endParaRPr kumimoji="1" lang="ja-JP" altLang="en-US" dirty="0"/>
          </a:p>
        </p:txBody>
      </p:sp>
      <p:sp>
        <p:nvSpPr>
          <p:cNvPr id="3" name="コンテンツ プレースホルダー 2"/>
          <p:cNvSpPr>
            <a:spLocks noGrp="1"/>
          </p:cNvSpPr>
          <p:nvPr>
            <p:ph idx="1"/>
          </p:nvPr>
        </p:nvSpPr>
        <p:spPr>
          <a:xfrm>
            <a:off x="2589211" y="1529395"/>
            <a:ext cx="9223847" cy="4381827"/>
          </a:xfrm>
        </p:spPr>
        <p:txBody>
          <a:bodyPr/>
          <a:lstStyle/>
          <a:p>
            <a:r>
              <a:rPr kumimoji="1" lang="en-US" altLang="ja-JP" dirty="0"/>
              <a:t>window </a:t>
            </a:r>
            <a:r>
              <a:rPr kumimoji="1" lang="ja-JP" altLang="en-US" dirty="0"/>
              <a:t>オブジェクトの </a:t>
            </a:r>
            <a:r>
              <a:rPr kumimoji="1" lang="en-US" altLang="ja-JP" dirty="0"/>
              <a:t>confirm </a:t>
            </a:r>
            <a:r>
              <a:rPr lang="ja-JP" altLang="en-US" dirty="0"/>
              <a:t>メソッドには </a:t>
            </a:r>
            <a:r>
              <a:rPr lang="ja-JP" altLang="en-US" dirty="0">
                <a:solidFill>
                  <a:srgbClr val="FF0000"/>
                </a:solidFill>
              </a:rPr>
              <a:t>リターン（戻り値・返り値）</a:t>
            </a:r>
            <a:r>
              <a:rPr lang="ja-JP" altLang="en-US" dirty="0"/>
              <a:t>がある</a:t>
            </a:r>
            <a:endParaRPr lang="en-US" altLang="ja-JP" dirty="0"/>
          </a:p>
          <a:p>
            <a:pPr marL="0" indent="0">
              <a:buNone/>
            </a:pPr>
            <a:r>
              <a:rPr kumimoji="1" lang="ja-JP" altLang="en-US" dirty="0"/>
              <a:t>　　リターン：実行結果</a:t>
            </a:r>
            <a:r>
              <a:rPr lang="ja-JP" altLang="en-US" dirty="0"/>
              <a:t>を報告してくれる</a:t>
            </a:r>
            <a:endParaRPr kumimoji="1" lang="en-US" altLang="ja-JP" dirty="0"/>
          </a:p>
          <a:p>
            <a:pPr marL="0" indent="0">
              <a:buNone/>
            </a:pPr>
            <a:r>
              <a:rPr lang="ja-JP" altLang="en-US" dirty="0"/>
              <a:t>　　　例）</a:t>
            </a:r>
            <a:r>
              <a:rPr lang="en-US" altLang="ja-JP" dirty="0" err="1"/>
              <a:t>window.confirm</a:t>
            </a:r>
            <a:r>
              <a:rPr lang="en-US" altLang="ja-JP" dirty="0"/>
              <a:t>(‘</a:t>
            </a:r>
            <a:r>
              <a:rPr lang="ja-JP" altLang="en-US" dirty="0"/>
              <a:t>気分はどう？</a:t>
            </a:r>
            <a:r>
              <a:rPr lang="en-US" altLang="ja-JP" dirty="0"/>
              <a:t>’)</a:t>
            </a:r>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r>
              <a:rPr lang="ja-JP" altLang="en-US" dirty="0"/>
              <a:t>これから何かメソッドを使ったり、関数（後述）を使うときに、このリターンで</a:t>
            </a:r>
            <a:endParaRPr lang="en-US" altLang="ja-JP" dirty="0"/>
          </a:p>
          <a:p>
            <a:pPr marL="0" indent="0">
              <a:buNone/>
            </a:pPr>
            <a:r>
              <a:rPr lang="ja-JP" altLang="en-US" dirty="0"/>
              <a:t>　  返された値を使って処理をするので、とても重要！</a:t>
            </a:r>
            <a:endParaRPr lang="en-US" altLang="ja-JP" dirty="0"/>
          </a:p>
          <a:p>
            <a:pPr marL="0" indent="0">
              <a:buNone/>
            </a:pPr>
            <a:r>
              <a:rPr lang="ja-JP" altLang="en-US" dirty="0"/>
              <a:t>　　　</a:t>
            </a:r>
            <a:r>
              <a:rPr lang="en-US" altLang="ja-JP" dirty="0"/>
              <a:t>- JavaScript</a:t>
            </a:r>
            <a:r>
              <a:rPr lang="ja-JP" altLang="en-US" dirty="0"/>
              <a:t>：メソッドに対するリターン</a:t>
            </a:r>
            <a:endParaRPr lang="en-US" altLang="ja-JP" dirty="0"/>
          </a:p>
          <a:p>
            <a:pPr marL="0" indent="0">
              <a:buNone/>
            </a:pPr>
            <a:r>
              <a:rPr lang="ja-JP" altLang="en-US" dirty="0"/>
              <a:t>　　　</a:t>
            </a:r>
            <a:r>
              <a:rPr lang="en-US" altLang="ja-JP" dirty="0"/>
              <a:t>- REST API    </a:t>
            </a:r>
            <a:r>
              <a:rPr lang="ja-JP" altLang="en-US" dirty="0"/>
              <a:t>：リクエストに対するレスポンス</a:t>
            </a:r>
            <a:endParaRPr lang="en-US" altLang="ja-JP"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1210" y="2903261"/>
            <a:ext cx="2381250" cy="1428750"/>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4037" y="2903261"/>
            <a:ext cx="3288998" cy="693136"/>
          </a:xfrm>
          <a:prstGeom prst="rect">
            <a:avLst/>
          </a:prstGeom>
        </p:spPr>
        <p:style>
          <a:lnRef idx="2">
            <a:schemeClr val="accent1"/>
          </a:lnRef>
          <a:fillRef idx="1">
            <a:schemeClr val="lt1"/>
          </a:fillRef>
          <a:effectRef idx="0">
            <a:schemeClr val="accent1"/>
          </a:effectRef>
          <a:fontRef idx="minor">
            <a:schemeClr val="dk1"/>
          </a:fontRef>
        </p:style>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4037" y="3681606"/>
            <a:ext cx="3288998" cy="644095"/>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pic>
      <p:cxnSp>
        <p:nvCxnSpPr>
          <p:cNvPr id="8" name="直線矢印コネクタ 7"/>
          <p:cNvCxnSpPr>
            <a:stCxn id="4" idx="3"/>
            <a:endCxn id="5" idx="1"/>
          </p:cNvCxnSpPr>
          <p:nvPr/>
        </p:nvCxnSpPr>
        <p:spPr>
          <a:xfrm flipV="1">
            <a:off x="5772460" y="3249829"/>
            <a:ext cx="1221577" cy="3678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直線矢印コネクタ 8"/>
          <p:cNvCxnSpPr>
            <a:stCxn id="4" idx="3"/>
            <a:endCxn id="6" idx="1"/>
          </p:cNvCxnSpPr>
          <p:nvPr/>
        </p:nvCxnSpPr>
        <p:spPr>
          <a:xfrm>
            <a:off x="5772460" y="3617636"/>
            <a:ext cx="1221577" cy="3860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テキスト ボックス 12"/>
          <p:cNvSpPr txBox="1"/>
          <p:nvPr/>
        </p:nvSpPr>
        <p:spPr>
          <a:xfrm>
            <a:off x="6105278" y="2903261"/>
            <a:ext cx="555941" cy="307777"/>
          </a:xfrm>
          <a:prstGeom prst="rect">
            <a:avLst/>
          </a:prstGeom>
          <a:noFill/>
        </p:spPr>
        <p:txBody>
          <a:bodyPr wrap="square" rtlCol="0">
            <a:spAutoFit/>
          </a:bodyPr>
          <a:lstStyle/>
          <a:p>
            <a:r>
              <a:rPr kumimoji="1" lang="en-US" altLang="ja-JP" sz="1400" dirty="0">
                <a:solidFill>
                  <a:srgbClr val="0070C0"/>
                </a:solidFill>
              </a:rPr>
              <a:t>OK</a:t>
            </a:r>
            <a:endParaRPr kumimoji="1" lang="ja-JP" altLang="en-US" sz="1400" dirty="0">
              <a:solidFill>
                <a:srgbClr val="0070C0"/>
              </a:solidFill>
            </a:endParaRPr>
          </a:p>
        </p:txBody>
      </p:sp>
      <p:sp>
        <p:nvSpPr>
          <p:cNvPr id="14" name="テキスト ボックス 13"/>
          <p:cNvSpPr txBox="1"/>
          <p:nvPr/>
        </p:nvSpPr>
        <p:spPr>
          <a:xfrm>
            <a:off x="5812850" y="4071434"/>
            <a:ext cx="1140797" cy="307777"/>
          </a:xfrm>
          <a:prstGeom prst="rect">
            <a:avLst/>
          </a:prstGeom>
          <a:noFill/>
        </p:spPr>
        <p:txBody>
          <a:bodyPr wrap="square" rtlCol="0">
            <a:spAutoFit/>
          </a:bodyPr>
          <a:lstStyle/>
          <a:p>
            <a:r>
              <a:rPr lang="ja-JP" altLang="en-US" sz="1400" dirty="0">
                <a:solidFill>
                  <a:srgbClr val="FF0000"/>
                </a:solidFill>
              </a:rPr>
              <a:t>キャンセル</a:t>
            </a:r>
            <a:endParaRPr kumimoji="1" lang="ja-JP" altLang="en-US" sz="1400" dirty="0">
              <a:solidFill>
                <a:srgbClr val="FF0000"/>
              </a:solidFill>
            </a:endParaRPr>
          </a:p>
        </p:txBody>
      </p:sp>
      <p:sp>
        <p:nvSpPr>
          <p:cNvPr id="17" name="テキスト ボックス 16"/>
          <p:cNvSpPr txBox="1"/>
          <p:nvPr/>
        </p:nvSpPr>
        <p:spPr>
          <a:xfrm>
            <a:off x="10417270" y="3057149"/>
            <a:ext cx="397166"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chor="ctr">
            <a:spAutoFit/>
          </a:bodyPr>
          <a:lstStyle/>
          <a:p>
            <a:r>
              <a:rPr kumimoji="1" lang="ja-JP" altLang="en-US" dirty="0"/>
              <a:t>真</a:t>
            </a:r>
          </a:p>
        </p:txBody>
      </p:sp>
      <p:sp>
        <p:nvSpPr>
          <p:cNvPr id="18" name="テキスト ボックス 17"/>
          <p:cNvSpPr txBox="1"/>
          <p:nvPr/>
        </p:nvSpPr>
        <p:spPr>
          <a:xfrm>
            <a:off x="10417270" y="3810645"/>
            <a:ext cx="378940"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ctr">
            <a:spAutoFit/>
          </a:bodyPr>
          <a:lstStyle/>
          <a:p>
            <a:r>
              <a:rPr lang="ja-JP" altLang="en-US" dirty="0"/>
              <a:t>偽</a:t>
            </a:r>
            <a:endParaRPr kumimoji="1" lang="ja-JP" altLang="en-US" dirty="0"/>
          </a:p>
        </p:txBody>
      </p:sp>
    </p:spTree>
    <p:extLst>
      <p:ext uri="{BB962C8B-B14F-4D97-AF65-F5344CB8AC3E}">
        <p14:creationId xmlns:p14="http://schemas.microsoft.com/office/powerpoint/2010/main" val="1521648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条件分岐① </a:t>
            </a:r>
            <a:r>
              <a:rPr lang="en-US" altLang="ja-JP" dirty="0"/>
              <a:t>if </a:t>
            </a:r>
            <a:r>
              <a:rPr lang="ja-JP" altLang="en-US" dirty="0"/>
              <a:t>文</a:t>
            </a:r>
            <a:r>
              <a:rPr kumimoji="1" lang="ja-JP" altLang="en-US" dirty="0"/>
              <a:t>　</a:t>
            </a:r>
            <a:r>
              <a:rPr kumimoji="1" lang="ja-JP" altLang="en-US"/>
              <a:t>（</a:t>
            </a:r>
            <a:r>
              <a:rPr kumimoji="1" lang="en-US" altLang="ja-JP"/>
              <a:t>p.62</a:t>
            </a:r>
            <a:r>
              <a:rPr kumimoji="1" lang="ja-JP" altLang="en-US"/>
              <a:t>～</a:t>
            </a:r>
            <a:r>
              <a:rPr kumimoji="1" lang="en-US" altLang="ja-JP"/>
              <a:t>64</a:t>
            </a:r>
            <a:r>
              <a:rPr kumimoji="1" lang="ja-JP" altLang="en-US"/>
              <a:t>、</a:t>
            </a:r>
            <a:r>
              <a:rPr lang="en-US" altLang="ja-JP"/>
              <a:t>79</a:t>
            </a:r>
            <a:r>
              <a:rPr kumimoji="1" lang="en-US" altLang="ja-JP"/>
              <a:t>~81</a:t>
            </a:r>
            <a:r>
              <a:rPr lang="ja-JP" altLang="en-US"/>
              <a:t>）</a:t>
            </a:r>
            <a:endParaRPr kumimoji="1" lang="ja-JP" altLang="en-US" dirty="0"/>
          </a:p>
        </p:txBody>
      </p:sp>
      <p:sp>
        <p:nvSpPr>
          <p:cNvPr id="3" name="コンテンツ プレースホルダー 2"/>
          <p:cNvSpPr>
            <a:spLocks noGrp="1"/>
          </p:cNvSpPr>
          <p:nvPr>
            <p:ph idx="1"/>
          </p:nvPr>
        </p:nvSpPr>
        <p:spPr>
          <a:xfrm>
            <a:off x="2589211" y="1529395"/>
            <a:ext cx="9223847" cy="3598659"/>
          </a:xfrm>
        </p:spPr>
        <p:txBody>
          <a:bodyPr/>
          <a:lstStyle/>
          <a:p>
            <a:r>
              <a:rPr lang="ja-JP" altLang="en-US" dirty="0"/>
              <a:t>基本形</a:t>
            </a:r>
            <a:endParaRPr lang="en-US" altLang="ja-JP" dirty="0"/>
          </a:p>
          <a:p>
            <a:pPr marL="0" indent="0">
              <a:buNone/>
            </a:pPr>
            <a:r>
              <a:rPr lang="ja-JP" altLang="en-US" dirty="0"/>
              <a:t>　</a:t>
            </a:r>
            <a:r>
              <a:rPr lang="en-US" altLang="ja-JP" dirty="0"/>
              <a:t>if (</a:t>
            </a:r>
            <a:r>
              <a:rPr lang="ja-JP" altLang="en-US" dirty="0"/>
              <a:t>条件式①</a:t>
            </a:r>
            <a:r>
              <a:rPr lang="en-US" altLang="ja-JP" dirty="0"/>
              <a:t>) {</a:t>
            </a:r>
          </a:p>
          <a:p>
            <a:pPr marL="0" indent="0">
              <a:buNone/>
            </a:pPr>
            <a:r>
              <a:rPr lang="ja-JP" altLang="en-US" dirty="0"/>
              <a:t>　　　条件式①が真であれば実行</a:t>
            </a:r>
          </a:p>
          <a:p>
            <a:pPr marL="0" indent="0">
              <a:buNone/>
            </a:pPr>
            <a:r>
              <a:rPr lang="ja-JP" altLang="en-US" dirty="0"/>
              <a:t>　</a:t>
            </a:r>
            <a:r>
              <a:rPr lang="en-US" altLang="ja-JP" dirty="0"/>
              <a:t>} else if (</a:t>
            </a:r>
            <a:r>
              <a:rPr lang="ja-JP" altLang="en-US" dirty="0"/>
              <a:t>条件式②</a:t>
            </a:r>
            <a:r>
              <a:rPr lang="en-US" altLang="ja-JP" dirty="0"/>
              <a:t>){</a:t>
            </a:r>
          </a:p>
          <a:p>
            <a:pPr marL="0" indent="0">
              <a:buNone/>
            </a:pPr>
            <a:r>
              <a:rPr lang="ja-JP" altLang="en-US" dirty="0"/>
              <a:t>　　　条件式②で真であれば実行</a:t>
            </a:r>
          </a:p>
          <a:p>
            <a:pPr marL="0" indent="0">
              <a:buNone/>
            </a:pPr>
            <a:r>
              <a:rPr lang="ja-JP" altLang="en-US" dirty="0"/>
              <a:t>　</a:t>
            </a:r>
            <a:r>
              <a:rPr lang="en-US" altLang="ja-JP" dirty="0"/>
              <a:t>}</a:t>
            </a:r>
            <a:r>
              <a:rPr lang="ja-JP" altLang="en-US" dirty="0"/>
              <a:t> </a:t>
            </a:r>
            <a:r>
              <a:rPr lang="en-US" altLang="ja-JP" dirty="0"/>
              <a:t>else {</a:t>
            </a:r>
          </a:p>
          <a:p>
            <a:pPr marL="0" indent="0">
              <a:buNone/>
            </a:pPr>
            <a:r>
              <a:rPr lang="ja-JP" altLang="en-US" dirty="0"/>
              <a:t>　　　上記の条件に当てはまらない場合に実行</a:t>
            </a:r>
            <a:endParaRPr lang="en-US" altLang="ja-JP" dirty="0"/>
          </a:p>
          <a:p>
            <a:pPr marL="0" indent="0">
              <a:buNone/>
            </a:pPr>
            <a:r>
              <a:rPr lang="ja-JP" altLang="en-US" dirty="0"/>
              <a:t>　</a:t>
            </a:r>
            <a:r>
              <a:rPr lang="en-US" altLang="ja-JP" dirty="0"/>
              <a:t>}</a:t>
            </a:r>
          </a:p>
          <a:p>
            <a:pPr marL="0" indent="0">
              <a:buNone/>
            </a:pPr>
            <a:endParaRPr lang="en-US" altLang="ja-JP" dirty="0"/>
          </a:p>
          <a:p>
            <a:r>
              <a:rPr lang="ja-JP" altLang="en-US" dirty="0"/>
              <a:t>補足</a:t>
            </a:r>
            <a:endParaRPr lang="en-US" altLang="ja-JP" dirty="0"/>
          </a:p>
          <a:p>
            <a:pPr marL="0" indent="0">
              <a:buNone/>
            </a:pPr>
            <a:r>
              <a:rPr lang="ja-JP" altLang="en-US" dirty="0"/>
              <a:t>・</a:t>
            </a:r>
            <a:r>
              <a:rPr lang="en-US" altLang="ja-JP" dirty="0"/>
              <a:t>else </a:t>
            </a:r>
            <a:r>
              <a:rPr lang="ja-JP" altLang="en-US" dirty="0"/>
              <a:t>以降は省略可能（条件に当てはまらなければ処理をしなくていいとき）</a:t>
            </a:r>
            <a:endParaRPr lang="en-US" altLang="ja-JP" dirty="0"/>
          </a:p>
          <a:p>
            <a:pPr marL="0" indent="0">
              <a:buNone/>
            </a:pPr>
            <a:r>
              <a:rPr lang="ja-JP" altLang="en-US" dirty="0"/>
              <a:t>・条件が一つだけならば、</a:t>
            </a:r>
            <a:r>
              <a:rPr lang="en-US" altLang="ja-JP" dirty="0"/>
              <a:t>else if </a:t>
            </a:r>
            <a:r>
              <a:rPr lang="ja-JP" altLang="en-US" dirty="0"/>
              <a:t>も不要</a:t>
            </a:r>
            <a:endParaRPr lang="en-US" altLang="ja-JP" dirty="0"/>
          </a:p>
          <a:p>
            <a:pPr marL="0" indent="0">
              <a:buNone/>
            </a:pPr>
            <a:r>
              <a:rPr lang="ja-JP" altLang="en-US" dirty="0"/>
              <a:t>・条件式は色々な書き方ができる（後述する演算子を参照）</a:t>
            </a:r>
            <a:endParaRPr lang="en-US" altLang="ja-JP" dirty="0"/>
          </a:p>
        </p:txBody>
      </p:sp>
      <p:pic>
        <p:nvPicPr>
          <p:cNvPr id="6" name="図 5" descr="室内, 写真 が含まれている画像&#10;&#10;高い精度で生成された説明">
            <a:extLst>
              <a:ext uri="{FF2B5EF4-FFF2-40B4-BE49-F238E27FC236}">
                <a16:creationId xmlns:a16="http://schemas.microsoft.com/office/drawing/2014/main" id="{A8DED380-D20B-407A-B99B-DA3FE8D904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3842" y="1873688"/>
            <a:ext cx="4490770" cy="1455036"/>
          </a:xfrm>
          <a:prstGeom prst="rect">
            <a:avLst/>
          </a:prstGeom>
        </p:spPr>
      </p:pic>
    </p:spTree>
    <p:extLst>
      <p:ext uri="{BB962C8B-B14F-4D97-AF65-F5344CB8AC3E}">
        <p14:creationId xmlns:p14="http://schemas.microsoft.com/office/powerpoint/2010/main" val="17351055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変数</a:t>
            </a:r>
            <a:r>
              <a:rPr kumimoji="1" lang="ja-JP" altLang="en-US" dirty="0"/>
              <a:t>　（</a:t>
            </a:r>
            <a:r>
              <a:rPr kumimoji="1" lang="en-US" altLang="ja-JP" dirty="0"/>
              <a:t>p.66</a:t>
            </a:r>
            <a:r>
              <a:rPr kumimoji="1" lang="ja-JP" altLang="en-US" dirty="0"/>
              <a:t>～</a:t>
            </a:r>
            <a:r>
              <a:rPr kumimoji="1" lang="en-US" altLang="ja-JP" dirty="0"/>
              <a:t>68</a:t>
            </a:r>
            <a:r>
              <a:rPr lang="ja-JP" altLang="en-US" dirty="0"/>
              <a:t>）</a:t>
            </a:r>
            <a:endParaRPr kumimoji="1" lang="ja-JP" altLang="en-US" dirty="0"/>
          </a:p>
        </p:txBody>
      </p:sp>
      <p:sp>
        <p:nvSpPr>
          <p:cNvPr id="3" name="コンテンツ プレースホルダー 2"/>
          <p:cNvSpPr>
            <a:spLocks noGrp="1"/>
          </p:cNvSpPr>
          <p:nvPr>
            <p:ph idx="1"/>
          </p:nvPr>
        </p:nvSpPr>
        <p:spPr>
          <a:xfrm>
            <a:off x="2589211" y="1529395"/>
            <a:ext cx="8222951" cy="5019686"/>
          </a:xfrm>
          <a:ln>
            <a:noFill/>
          </a:ln>
        </p:spPr>
        <p:txBody>
          <a:bodyPr/>
          <a:lstStyle/>
          <a:p>
            <a:r>
              <a:rPr lang="ja-JP" altLang="en-US" dirty="0"/>
              <a:t>事前情報</a:t>
            </a:r>
            <a:endParaRPr lang="en-US" altLang="ja-JP" dirty="0"/>
          </a:p>
          <a:p>
            <a:pPr marL="0" indent="0">
              <a:buNone/>
            </a:pPr>
            <a:r>
              <a:rPr lang="ja-JP" altLang="en-US" sz="1600" dirty="0"/>
              <a:t>　・</a:t>
            </a:r>
            <a:r>
              <a:rPr lang="en-US" altLang="ja-JP" sz="1600" dirty="0" err="1"/>
              <a:t>window.prompt</a:t>
            </a:r>
            <a:r>
              <a:rPr lang="ja-JP" altLang="en-US" sz="1600" dirty="0"/>
              <a:t> メソッドは入力欄を表示し、入力されたテキストをリターンする</a:t>
            </a:r>
            <a:endParaRPr lang="en-US" altLang="ja-JP" sz="1600" dirty="0"/>
          </a:p>
          <a:p>
            <a:pPr marL="0" indent="0">
              <a:buNone/>
            </a:pPr>
            <a:r>
              <a:rPr lang="ja-JP" altLang="en-US" sz="1600" dirty="0"/>
              <a:t>　・テキストの内容を受け取って、条件を分岐させたい・・・</a:t>
            </a:r>
            <a:endParaRPr lang="en-US" altLang="ja-JP" sz="1600" dirty="0"/>
          </a:p>
          <a:p>
            <a:pPr marL="0" indent="0">
              <a:buNone/>
            </a:pPr>
            <a:r>
              <a:rPr lang="ja-JP" altLang="en-US" sz="1600" dirty="0"/>
              <a:t>　　　→　毎回毎回、</a:t>
            </a:r>
            <a:r>
              <a:rPr lang="en-US" altLang="ja-JP" sz="1600" dirty="0" err="1"/>
              <a:t>window.prompt</a:t>
            </a:r>
            <a:r>
              <a:rPr lang="en-US" altLang="ja-JP" sz="1600" dirty="0"/>
              <a:t>(‘</a:t>
            </a:r>
            <a:r>
              <a:rPr lang="ja-JP" altLang="en-US" sz="1600" dirty="0"/>
              <a:t>元気です</a:t>
            </a:r>
            <a:r>
              <a:rPr lang="ja-JP" altLang="en-US" sz="1600"/>
              <a:t>か</a:t>
            </a:r>
            <a:r>
              <a:rPr lang="en-US" altLang="ja-JP" sz="1600" dirty="0"/>
              <a:t>’) </a:t>
            </a:r>
            <a:r>
              <a:rPr lang="ja-JP" altLang="en-US" sz="1600"/>
              <a:t>と</a:t>
            </a:r>
            <a:r>
              <a:rPr lang="ja-JP" altLang="en-US" sz="1600" dirty="0"/>
              <a:t>記載するのは大変</a:t>
            </a:r>
            <a:endParaRPr lang="en-US" altLang="ja-JP" sz="1600" dirty="0"/>
          </a:p>
          <a:p>
            <a:r>
              <a:rPr lang="ja-JP" altLang="en-US" dirty="0"/>
              <a:t>そこで </a:t>
            </a:r>
            <a:r>
              <a:rPr lang="ja-JP" altLang="en-US" sz="2000" b="1" dirty="0"/>
              <a:t>変数 </a:t>
            </a:r>
            <a:r>
              <a:rPr lang="ja-JP" altLang="en-US" dirty="0"/>
              <a:t>の出番（データを入れる箱をイメージ）</a:t>
            </a:r>
            <a:endParaRPr lang="en-US" altLang="ja-JP" dirty="0"/>
          </a:p>
          <a:p>
            <a:pPr marL="0" indent="0">
              <a:buNone/>
            </a:pPr>
            <a:r>
              <a:rPr lang="ja-JP" altLang="en-US" sz="1600" dirty="0"/>
              <a:t>　</a:t>
            </a:r>
            <a:r>
              <a:rPr lang="en-US" altLang="ja-JP" sz="1600" dirty="0"/>
              <a:t>1. </a:t>
            </a:r>
            <a:r>
              <a:rPr lang="ja-JP" altLang="en-US" sz="1600" dirty="0"/>
              <a:t>変数を</a:t>
            </a:r>
            <a:r>
              <a:rPr lang="ja-JP" altLang="en-US" sz="1600" dirty="0">
                <a:solidFill>
                  <a:srgbClr val="FF0000"/>
                </a:solidFill>
              </a:rPr>
              <a:t>定義</a:t>
            </a:r>
            <a:r>
              <a:rPr lang="ja-JP" altLang="en-US" sz="1600" dirty="0"/>
              <a:t>する</a:t>
            </a:r>
            <a:endParaRPr lang="en-US" altLang="ja-JP" sz="1600" dirty="0"/>
          </a:p>
          <a:p>
            <a:pPr marL="0" indent="0">
              <a:buNone/>
            </a:pPr>
            <a:r>
              <a:rPr lang="ja-JP" altLang="en-US" sz="1600" dirty="0"/>
              <a:t>　　　</a:t>
            </a:r>
            <a:r>
              <a:rPr lang="en-US" altLang="ja-JP" sz="1600" dirty="0">
                <a:solidFill>
                  <a:srgbClr val="FF0000"/>
                </a:solidFill>
              </a:rPr>
              <a:t>var</a:t>
            </a:r>
            <a:r>
              <a:rPr lang="en-US" altLang="ja-JP" sz="1600" dirty="0"/>
              <a:t> answer;</a:t>
            </a:r>
          </a:p>
          <a:p>
            <a:pPr marL="0" indent="0">
              <a:buNone/>
            </a:pPr>
            <a:r>
              <a:rPr lang="ja-JP" altLang="en-US" sz="1600" dirty="0"/>
              <a:t>　</a:t>
            </a:r>
            <a:r>
              <a:rPr lang="en-US" altLang="ja-JP" sz="1600" dirty="0"/>
              <a:t>2. </a:t>
            </a:r>
            <a:r>
              <a:rPr lang="ja-JP" altLang="en-US" sz="1600" dirty="0"/>
              <a:t>変数にデータを</a:t>
            </a:r>
            <a:r>
              <a:rPr lang="ja-JP" altLang="en-US" sz="1600" dirty="0">
                <a:solidFill>
                  <a:srgbClr val="FF0000"/>
                </a:solidFill>
              </a:rPr>
              <a:t>代入</a:t>
            </a:r>
            <a:r>
              <a:rPr lang="ja-JP" altLang="en-US" sz="1600" dirty="0"/>
              <a:t>する</a:t>
            </a:r>
            <a:endParaRPr lang="en-US" altLang="ja-JP" sz="1600" dirty="0"/>
          </a:p>
          <a:p>
            <a:pPr marL="0" indent="0">
              <a:buNone/>
            </a:pPr>
            <a:r>
              <a:rPr lang="ja-JP" altLang="en-US" sz="1600" dirty="0"/>
              <a:t>　　　</a:t>
            </a:r>
            <a:r>
              <a:rPr lang="en-US" altLang="ja-JP" sz="1600" dirty="0"/>
              <a:t>answer </a:t>
            </a:r>
            <a:r>
              <a:rPr lang="en-US" altLang="ja-JP" sz="1600" dirty="0">
                <a:solidFill>
                  <a:srgbClr val="FF0000"/>
                </a:solidFill>
              </a:rPr>
              <a:t>=</a:t>
            </a:r>
            <a:r>
              <a:rPr lang="en-US" altLang="ja-JP" sz="1600" dirty="0"/>
              <a:t> </a:t>
            </a:r>
            <a:r>
              <a:rPr lang="en-US" altLang="ja-JP" sz="1600" dirty="0" err="1"/>
              <a:t>window.prompt</a:t>
            </a:r>
            <a:r>
              <a:rPr lang="en-US" altLang="ja-JP" sz="1600" dirty="0"/>
              <a:t>(‘</a:t>
            </a:r>
            <a:r>
              <a:rPr lang="ja-JP" altLang="en-US" sz="1600" dirty="0"/>
              <a:t>元気ですか</a:t>
            </a:r>
            <a:r>
              <a:rPr lang="en-US" altLang="ja-JP" sz="1600" dirty="0"/>
              <a:t>’);</a:t>
            </a:r>
          </a:p>
          <a:p>
            <a:pPr marL="0" indent="0">
              <a:buNone/>
            </a:pPr>
            <a:r>
              <a:rPr lang="ja-JP" altLang="en-US" sz="1600" dirty="0"/>
              <a:t>　</a:t>
            </a:r>
            <a:r>
              <a:rPr lang="en-US" altLang="ja-JP" sz="1600" dirty="0"/>
              <a:t>3. </a:t>
            </a:r>
            <a:r>
              <a:rPr lang="ja-JP" altLang="en-US" sz="1600" dirty="0"/>
              <a:t>変数のデータで</a:t>
            </a:r>
            <a:r>
              <a:rPr lang="ja-JP" altLang="en-US" sz="1600" dirty="0">
                <a:solidFill>
                  <a:srgbClr val="FF0000"/>
                </a:solidFill>
              </a:rPr>
              <a:t>条件分岐</a:t>
            </a:r>
            <a:endParaRPr lang="en-US" altLang="ja-JP" sz="1600" dirty="0">
              <a:solidFill>
                <a:srgbClr val="FF0000"/>
              </a:solidFill>
            </a:endParaRPr>
          </a:p>
          <a:p>
            <a:pPr marL="0" indent="0">
              <a:buNone/>
            </a:pPr>
            <a:r>
              <a:rPr lang="en-US" altLang="ja-JP" sz="1600" dirty="0"/>
              <a:t>	   if (answer === ‘</a:t>
            </a:r>
            <a:r>
              <a:rPr lang="ja-JP" altLang="en-US" sz="1600" dirty="0"/>
              <a:t>まだまだ元気</a:t>
            </a:r>
            <a:r>
              <a:rPr lang="en-US" altLang="ja-JP" sz="1600" dirty="0"/>
              <a:t>’) {</a:t>
            </a:r>
          </a:p>
          <a:p>
            <a:pPr marL="0" indent="0">
              <a:buNone/>
            </a:pPr>
            <a:r>
              <a:rPr lang="en-US" altLang="ja-JP" sz="1600" dirty="0"/>
              <a:t>	       console.log(</a:t>
            </a:r>
            <a:r>
              <a:rPr lang="ja-JP" altLang="en-US" sz="1600" dirty="0"/>
              <a:t>‘すごい</a:t>
            </a:r>
            <a:r>
              <a:rPr lang="en-US" altLang="ja-JP" sz="1600" dirty="0"/>
              <a:t>!’);</a:t>
            </a:r>
          </a:p>
          <a:p>
            <a:pPr marL="0" indent="0">
              <a:buNone/>
            </a:pPr>
            <a:r>
              <a:rPr lang="en-US" altLang="ja-JP" sz="1600" dirty="0"/>
              <a:t>	   }</a:t>
            </a:r>
          </a:p>
        </p:txBody>
      </p:sp>
      <p:pic>
        <p:nvPicPr>
          <p:cNvPr id="8" name="図 7"/>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9090177" y="4538017"/>
            <a:ext cx="654907" cy="463586"/>
          </a:xfrm>
          <a:prstGeom prst="rect">
            <a:avLst/>
          </a:prstGeom>
        </p:spPr>
      </p:pic>
      <p:sp>
        <p:nvSpPr>
          <p:cNvPr id="9" name="テキスト ボックス 8"/>
          <p:cNvSpPr txBox="1"/>
          <p:nvPr/>
        </p:nvSpPr>
        <p:spPr>
          <a:xfrm>
            <a:off x="8730604" y="4966294"/>
            <a:ext cx="1124464" cy="369332"/>
          </a:xfrm>
          <a:prstGeom prst="rect">
            <a:avLst/>
          </a:prstGeom>
          <a:solidFill>
            <a:srgbClr val="FFC000"/>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1">
            <a:schemeClr val="accent1"/>
          </a:lnRef>
          <a:fillRef idx="2">
            <a:schemeClr val="accent1"/>
          </a:fillRef>
          <a:effectRef idx="1">
            <a:schemeClr val="accent1"/>
          </a:effectRef>
          <a:fontRef idx="minor">
            <a:schemeClr val="dk1"/>
          </a:fontRef>
        </p:style>
        <p:txBody>
          <a:bodyPr wrap="square" rtlCol="0">
            <a:spAutoFit/>
          </a:bodyPr>
          <a:lstStyle/>
          <a:p>
            <a:r>
              <a:rPr kumimoji="1" lang="en-US" altLang="ja-JP" dirty="0"/>
              <a:t>answer</a:t>
            </a:r>
            <a:endParaRPr kumimoji="1" lang="ja-JP" altLang="en-US" dirty="0"/>
          </a:p>
        </p:txBody>
      </p:sp>
      <p:sp>
        <p:nvSpPr>
          <p:cNvPr id="6" name="正方形/長方形 5"/>
          <p:cNvSpPr/>
          <p:nvPr/>
        </p:nvSpPr>
        <p:spPr>
          <a:xfrm>
            <a:off x="10614504" y="4600533"/>
            <a:ext cx="800219" cy="338554"/>
          </a:xfrm>
          <a:prstGeom prst="rect">
            <a:avLst/>
          </a:prstGeom>
          <a:effectLst>
            <a:outerShdw blurRad="76200" dir="18900000" sy="23000" kx="-1200000" algn="bl" rotWithShape="0">
              <a:prstClr val="black">
                <a:alpha val="20000"/>
              </a:prstClr>
            </a:outerShdw>
          </a:effectLst>
        </p:spPr>
        <p:style>
          <a:lnRef idx="1">
            <a:schemeClr val="accent1"/>
          </a:lnRef>
          <a:fillRef idx="2">
            <a:schemeClr val="accent1"/>
          </a:fillRef>
          <a:effectRef idx="1">
            <a:schemeClr val="accent1"/>
          </a:effectRef>
          <a:fontRef idx="minor">
            <a:schemeClr val="dk1"/>
          </a:fontRef>
        </p:style>
        <p:txBody>
          <a:bodyPr wrap="none">
            <a:spAutoFit/>
          </a:bodyPr>
          <a:lstStyle/>
          <a:p>
            <a:r>
              <a:rPr lang="ja-JP" altLang="en-US" sz="1600" dirty="0"/>
              <a:t>疲れた</a:t>
            </a:r>
            <a:endParaRPr lang="en-US" altLang="ja-JP" sz="1600" dirty="0"/>
          </a:p>
        </p:txBody>
      </p:sp>
      <p:pic>
        <p:nvPicPr>
          <p:cNvPr id="12" name="図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994832">
            <a:off x="9844485" y="4080300"/>
            <a:ext cx="670620" cy="670620"/>
          </a:xfrm>
          <a:prstGeom prst="rect">
            <a:avLst/>
          </a:prstGeom>
        </p:spPr>
      </p:pic>
      <p:sp>
        <p:nvSpPr>
          <p:cNvPr id="19" name="テキスト ボックス 18"/>
          <p:cNvSpPr txBox="1"/>
          <p:nvPr/>
        </p:nvSpPr>
        <p:spPr>
          <a:xfrm>
            <a:off x="6991004" y="5716856"/>
            <a:ext cx="4423719"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600" dirty="0"/>
              <a:t>・</a:t>
            </a:r>
            <a:r>
              <a:rPr kumimoji="1" lang="en-US" altLang="ja-JP" sz="1600" dirty="0"/>
              <a:t>『=』</a:t>
            </a:r>
            <a:r>
              <a:rPr kumimoji="1" lang="ja-JP" altLang="en-US" sz="1600" dirty="0"/>
              <a:t>は「右のデータ」を「左に代入する」</a:t>
            </a:r>
            <a:endParaRPr kumimoji="1" lang="en-US" altLang="ja-JP" sz="1600" dirty="0"/>
          </a:p>
          <a:p>
            <a:r>
              <a:rPr lang="ja-JP" altLang="en-US" sz="1600" dirty="0"/>
              <a:t>　</a:t>
            </a:r>
            <a:r>
              <a:rPr kumimoji="1" lang="ja-JP" altLang="en-US" sz="1600" dirty="0"/>
              <a:t>という意味（</a:t>
            </a:r>
            <a:r>
              <a:rPr kumimoji="1" lang="ja-JP" altLang="en-US" sz="1600" dirty="0">
                <a:solidFill>
                  <a:srgbClr val="FF0000"/>
                </a:solidFill>
              </a:rPr>
              <a:t>等しいではない</a:t>
            </a:r>
            <a:r>
              <a:rPr kumimoji="1" lang="ja-JP" altLang="en-US" sz="1600" dirty="0"/>
              <a:t>）</a:t>
            </a:r>
            <a:endParaRPr kumimoji="1" lang="en-US" altLang="ja-JP" sz="1600" dirty="0"/>
          </a:p>
          <a:p>
            <a:r>
              <a:rPr lang="ja-JP" altLang="en-US" sz="1600" dirty="0"/>
              <a:t>・変数はページが </a:t>
            </a:r>
            <a:r>
              <a:rPr lang="ja-JP" altLang="en-US" sz="1600" dirty="0">
                <a:solidFill>
                  <a:srgbClr val="FF0000"/>
                </a:solidFill>
              </a:rPr>
              <a:t>表示されている間のみ </a:t>
            </a:r>
            <a:r>
              <a:rPr lang="ja-JP" altLang="en-US" sz="1600" dirty="0"/>
              <a:t>有効</a:t>
            </a:r>
            <a:endParaRPr kumimoji="1" lang="ja-JP" altLang="en-US" dirty="0"/>
          </a:p>
        </p:txBody>
      </p:sp>
      <p:pic>
        <p:nvPicPr>
          <p:cNvPr id="20" name="図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0686" y="5536405"/>
            <a:ext cx="408793" cy="360901"/>
          </a:xfrm>
          <a:prstGeom prst="rect">
            <a:avLst/>
          </a:prstGeom>
        </p:spPr>
      </p:pic>
      <p:sp>
        <p:nvSpPr>
          <p:cNvPr id="21" name="右中かっこ 20"/>
          <p:cNvSpPr/>
          <p:nvPr/>
        </p:nvSpPr>
        <p:spPr>
          <a:xfrm>
            <a:off x="7371858" y="3447535"/>
            <a:ext cx="383788" cy="1471706"/>
          </a:xfrm>
          <a:prstGeom prst="rightBrace">
            <a:avLst>
              <a:gd name="adj1" fmla="val 8333"/>
              <a:gd name="adj2" fmla="val 15576"/>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22" name="テキスト ボックス 21"/>
          <p:cNvSpPr txBox="1"/>
          <p:nvPr/>
        </p:nvSpPr>
        <p:spPr>
          <a:xfrm>
            <a:off x="7755646" y="3489551"/>
            <a:ext cx="2512819" cy="523220"/>
          </a:xfrm>
          <a:prstGeom prst="rect">
            <a:avLst/>
          </a:prstGeom>
          <a:noFill/>
        </p:spPr>
        <p:txBody>
          <a:bodyPr wrap="square" rtlCol="0">
            <a:spAutoFit/>
          </a:bodyPr>
          <a:lstStyle/>
          <a:p>
            <a:r>
              <a:rPr kumimoji="1" lang="en-US" altLang="ja-JP" sz="1400" dirty="0"/>
              <a:t>var answer = </a:t>
            </a:r>
            <a:r>
              <a:rPr kumimoji="1" lang="en-US" altLang="ja-JP" sz="1400" dirty="0" err="1"/>
              <a:t>window.p</a:t>
            </a:r>
            <a:r>
              <a:rPr kumimoji="1" lang="en-US" altLang="ja-JP" sz="1400" dirty="0"/>
              <a:t>…;</a:t>
            </a:r>
          </a:p>
          <a:p>
            <a:pPr algn="r"/>
            <a:r>
              <a:rPr lang="ja-JP" altLang="en-US" sz="1400" dirty="0"/>
              <a:t>と同時に書いても </a:t>
            </a:r>
            <a:r>
              <a:rPr lang="en-US" altLang="ja-JP" sz="1400" dirty="0"/>
              <a:t>OK</a:t>
            </a:r>
          </a:p>
        </p:txBody>
      </p:sp>
    </p:spTree>
    <p:extLst>
      <p:ext uri="{BB962C8B-B14F-4D97-AF65-F5344CB8AC3E}">
        <p14:creationId xmlns:p14="http://schemas.microsoft.com/office/powerpoint/2010/main" val="3645316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補足）</a:t>
            </a:r>
            <a:r>
              <a:rPr lang="en-US" altLang="ja-JP"/>
              <a:t>var </a:t>
            </a:r>
            <a:r>
              <a:rPr lang="ja-JP" altLang="en-US"/>
              <a:t>とは？</a:t>
            </a:r>
            <a:endParaRPr kumimoji="1" lang="ja-JP" altLang="en-US" dirty="0"/>
          </a:p>
        </p:txBody>
      </p:sp>
      <p:sp>
        <p:nvSpPr>
          <p:cNvPr id="3" name="コンテンツ プレースホルダー 2"/>
          <p:cNvSpPr>
            <a:spLocks noGrp="1"/>
          </p:cNvSpPr>
          <p:nvPr>
            <p:ph idx="1"/>
          </p:nvPr>
        </p:nvSpPr>
        <p:spPr>
          <a:xfrm>
            <a:off x="2589211" y="1529395"/>
            <a:ext cx="8594604" cy="1064865"/>
          </a:xfrm>
          <a:noFill/>
          <a:ln>
            <a:noFill/>
          </a:ln>
        </p:spPr>
        <p:txBody>
          <a:bodyPr/>
          <a:lstStyle/>
          <a:p>
            <a:r>
              <a:rPr lang="en-US" altLang="ja-JP" dirty="0"/>
              <a:t>var </a:t>
            </a:r>
            <a:r>
              <a:rPr lang="ja-JP" altLang="en-US" dirty="0"/>
              <a:t>は</a:t>
            </a:r>
            <a:r>
              <a:rPr lang="ja-JP" altLang="en-US" b="1" dirty="0"/>
              <a:t>明示的に</a:t>
            </a:r>
            <a:r>
              <a:rPr lang="ja-JP" altLang="en-US" dirty="0"/>
              <a:t>変数を宣言する。</a:t>
            </a:r>
            <a:endParaRPr lang="en-US" altLang="ja-JP" dirty="0"/>
          </a:p>
          <a:p>
            <a:r>
              <a:rPr lang="ja-JP" altLang="en-US" dirty="0"/>
              <a:t>関数内で宣言されると </a:t>
            </a:r>
            <a:r>
              <a:rPr lang="en-US" altLang="ja-JP" dirty="0"/>
              <a:t>var </a:t>
            </a:r>
            <a:r>
              <a:rPr lang="ja-JP" altLang="en-US" dirty="0"/>
              <a:t>で宣言された変数は</a:t>
            </a:r>
            <a:r>
              <a:rPr lang="ja-JP" altLang="en-US" b="1" dirty="0"/>
              <a:t>関数内でのみ有効</a:t>
            </a:r>
            <a:r>
              <a:rPr lang="ja-JP" altLang="en-US" dirty="0"/>
              <a:t>になる</a:t>
            </a:r>
            <a:endParaRPr lang="en-US" altLang="ja-JP" dirty="0"/>
          </a:p>
          <a:p>
            <a:pPr marL="0" indent="0">
              <a:spcBef>
                <a:spcPts val="0"/>
              </a:spcBef>
              <a:buNone/>
            </a:pPr>
            <a:r>
              <a:rPr lang="ja-JP" altLang="en-US" dirty="0"/>
              <a:t>　（ローカルスコープ）</a:t>
            </a:r>
            <a:endParaRPr lang="en-US" altLang="ja-JP" dirty="0"/>
          </a:p>
          <a:p>
            <a:pPr marL="0" indent="0">
              <a:spcBef>
                <a:spcPts val="0"/>
              </a:spcBef>
              <a:buNone/>
            </a:pPr>
            <a:endParaRPr lang="en-US" altLang="ja-JP" dirty="0"/>
          </a:p>
          <a:p>
            <a:pPr marL="0" indent="0">
              <a:spcBef>
                <a:spcPts val="0"/>
              </a:spcBef>
              <a:buNone/>
            </a:pPr>
            <a:endParaRPr lang="en-US" altLang="ja-JP" dirty="0"/>
          </a:p>
          <a:p>
            <a:pPr marL="0" indent="0">
              <a:spcBef>
                <a:spcPts val="0"/>
              </a:spcBef>
              <a:buNone/>
            </a:pPr>
            <a:endParaRPr lang="en-US" altLang="ja-JP" dirty="0"/>
          </a:p>
          <a:p>
            <a:pPr marL="0" indent="0">
              <a:spcBef>
                <a:spcPts val="0"/>
              </a:spcBef>
              <a:buNone/>
            </a:pPr>
            <a:endParaRPr lang="en-US" altLang="ja-JP" dirty="0"/>
          </a:p>
          <a:p>
            <a:pPr marL="0" indent="0">
              <a:spcBef>
                <a:spcPts val="0"/>
              </a:spcBef>
              <a:buNone/>
            </a:pPr>
            <a:endParaRPr lang="en-US" altLang="ja-JP" dirty="0"/>
          </a:p>
          <a:p>
            <a:pPr marL="0" indent="0">
              <a:spcBef>
                <a:spcPts val="0"/>
              </a:spcBef>
              <a:buNone/>
            </a:pPr>
            <a:endParaRPr lang="en-US" altLang="ja-JP" dirty="0"/>
          </a:p>
          <a:p>
            <a:pPr marL="0" indent="0">
              <a:spcBef>
                <a:spcPts val="0"/>
              </a:spcBef>
              <a:buNone/>
            </a:pPr>
            <a:endParaRPr lang="en-US" altLang="ja-JP" dirty="0"/>
          </a:p>
          <a:p>
            <a:pPr marL="0" indent="0">
              <a:spcBef>
                <a:spcPts val="0"/>
              </a:spcBef>
              <a:buNone/>
            </a:pPr>
            <a:endParaRPr lang="en-US" altLang="ja-JP" dirty="0"/>
          </a:p>
          <a:p>
            <a:pPr marL="0" indent="0">
              <a:spcBef>
                <a:spcPts val="0"/>
              </a:spcBef>
              <a:buNone/>
            </a:pPr>
            <a:endParaRPr lang="en-US" altLang="ja-JP" dirty="0"/>
          </a:p>
          <a:p>
            <a:pPr marL="0" indent="0">
              <a:spcBef>
                <a:spcPts val="0"/>
              </a:spcBef>
              <a:buNone/>
            </a:pPr>
            <a:endParaRPr lang="en-US" altLang="ja-JP" dirty="0"/>
          </a:p>
          <a:p>
            <a:pPr marL="0" indent="0">
              <a:spcBef>
                <a:spcPts val="0"/>
              </a:spcBef>
              <a:buNone/>
            </a:pPr>
            <a:endParaRPr lang="en-US" altLang="ja-JP" dirty="0"/>
          </a:p>
          <a:p>
            <a:pPr marL="0" indent="0">
              <a:spcBef>
                <a:spcPts val="0"/>
              </a:spcBef>
              <a:buNone/>
            </a:pPr>
            <a:endParaRPr lang="en-US" altLang="ja-JP" dirty="0"/>
          </a:p>
          <a:p>
            <a:pPr>
              <a:spcBef>
                <a:spcPts val="0"/>
              </a:spcBef>
            </a:pPr>
            <a:r>
              <a:rPr lang="en-US" altLang="ja-JP" err="1"/>
              <a:t>kintone</a:t>
            </a:r>
            <a:r>
              <a:rPr lang="en-US" altLang="ja-JP"/>
              <a:t> </a:t>
            </a:r>
            <a:r>
              <a:rPr lang="ja-JP" altLang="en-US"/>
              <a:t>では、最初</a:t>
            </a:r>
            <a:r>
              <a:rPr lang="ja-JP" altLang="en-US" dirty="0"/>
              <a:t>に </a:t>
            </a:r>
            <a:r>
              <a:rPr lang="en-US" altLang="ja-JP" dirty="0"/>
              <a:t>use strict;</a:t>
            </a:r>
            <a:r>
              <a:rPr lang="ja-JP" altLang="en-US" dirty="0"/>
              <a:t>（厳格モードにする）</a:t>
            </a:r>
            <a:r>
              <a:rPr lang="en-US" altLang="ja-JP" dirty="0"/>
              <a:t> </a:t>
            </a:r>
            <a:r>
              <a:rPr lang="ja-JP" altLang="en-US" dirty="0"/>
              <a:t>を宣言することで、変数の宣言には </a:t>
            </a:r>
            <a:r>
              <a:rPr lang="en-US" altLang="ja-JP" dirty="0"/>
              <a:t>var </a:t>
            </a:r>
            <a:r>
              <a:rPr lang="ja-JP" altLang="en-US" dirty="0"/>
              <a:t>などを使うことを必須にしている</a:t>
            </a:r>
            <a:endParaRPr lang="en-US" altLang="ja-JP" dirty="0"/>
          </a:p>
        </p:txBody>
      </p:sp>
      <p:sp>
        <p:nvSpPr>
          <p:cNvPr id="5" name="正方形/長方形 4"/>
          <p:cNvSpPr/>
          <p:nvPr/>
        </p:nvSpPr>
        <p:spPr>
          <a:xfrm>
            <a:off x="2945998" y="2984932"/>
            <a:ext cx="2801294" cy="2612001"/>
          </a:xfrm>
          <a:prstGeom prst="rect">
            <a:avLst/>
          </a:prstGeom>
          <a:ln>
            <a:solidFill>
              <a:schemeClr val="accent1"/>
            </a:solidFill>
          </a:ln>
        </p:spPr>
        <p:txBody>
          <a:bodyPr wrap="square">
            <a:noAutofit/>
          </a:bodyPr>
          <a:lstStyle/>
          <a:p>
            <a:r>
              <a:rPr lang="en-US" altLang="ja-JP" sz="1200" dirty="0" err="1"/>
              <a:t>var</a:t>
            </a:r>
            <a:r>
              <a:rPr lang="en-US" altLang="ja-JP" sz="1200" dirty="0"/>
              <a:t> origin = 10;</a:t>
            </a:r>
          </a:p>
          <a:p>
            <a:endParaRPr lang="en-US" altLang="ja-JP" sz="1200" dirty="0"/>
          </a:p>
          <a:p>
            <a:r>
              <a:rPr lang="en-US" altLang="ja-JP" sz="1200" dirty="0"/>
              <a:t>var myFuncA = function() {</a:t>
            </a:r>
          </a:p>
          <a:p>
            <a:r>
              <a:rPr lang="en-US" altLang="ja-JP" sz="1200" dirty="0"/>
              <a:t>    return origin;</a:t>
            </a:r>
          </a:p>
          <a:p>
            <a:r>
              <a:rPr lang="en-US" altLang="ja-JP" sz="1200" dirty="0"/>
              <a:t>}</a:t>
            </a:r>
          </a:p>
          <a:p>
            <a:endParaRPr lang="en-US" altLang="ja-JP" sz="1200" dirty="0"/>
          </a:p>
          <a:p>
            <a:r>
              <a:rPr lang="en-US" altLang="ja-JP" sz="1200" dirty="0"/>
              <a:t>var myFuncB = function() {</a:t>
            </a:r>
          </a:p>
          <a:p>
            <a:r>
              <a:rPr lang="en-US" altLang="ja-JP" sz="1200" dirty="0"/>
              <a:t>    </a:t>
            </a:r>
            <a:r>
              <a:rPr lang="en-US" altLang="ja-JP" sz="1200" dirty="0" err="1"/>
              <a:t>var</a:t>
            </a:r>
            <a:r>
              <a:rPr lang="en-US" altLang="ja-JP" sz="1200" dirty="0"/>
              <a:t> origin = 1000;</a:t>
            </a:r>
          </a:p>
          <a:p>
            <a:r>
              <a:rPr lang="en-US" altLang="ja-JP" sz="1200" dirty="0"/>
              <a:t>    return origin;</a:t>
            </a:r>
          </a:p>
          <a:p>
            <a:r>
              <a:rPr lang="en-US" altLang="ja-JP" sz="1200" dirty="0"/>
              <a:t>}</a:t>
            </a:r>
          </a:p>
          <a:p>
            <a:endParaRPr lang="en-US" altLang="ja-JP" sz="1200" dirty="0"/>
          </a:p>
          <a:p>
            <a:r>
              <a:rPr lang="en-US" altLang="ja-JP" sz="1200" dirty="0"/>
              <a:t>console.log(myFuncA());</a:t>
            </a:r>
          </a:p>
          <a:p>
            <a:r>
              <a:rPr lang="en-US" altLang="ja-JP" sz="1200" dirty="0"/>
              <a:t>console.log(myFuncB());</a:t>
            </a:r>
          </a:p>
          <a:p>
            <a:r>
              <a:rPr lang="en-US" altLang="ja-JP" sz="1200" dirty="0"/>
              <a:t>console.log(myFuncA());</a:t>
            </a:r>
            <a:endParaRPr lang="ja-JP" altLang="en-US" sz="1200" dirty="0"/>
          </a:p>
        </p:txBody>
      </p:sp>
      <p:sp>
        <p:nvSpPr>
          <p:cNvPr id="10" name="正方形/長方形 9"/>
          <p:cNvSpPr/>
          <p:nvPr/>
        </p:nvSpPr>
        <p:spPr>
          <a:xfrm>
            <a:off x="8887095" y="2971806"/>
            <a:ext cx="2851648" cy="2625127"/>
          </a:xfrm>
          <a:prstGeom prst="rect">
            <a:avLst/>
          </a:prstGeom>
          <a:ln>
            <a:solidFill>
              <a:srgbClr val="FF0000"/>
            </a:solidFill>
          </a:ln>
        </p:spPr>
        <p:txBody>
          <a:bodyPr wrap="square">
            <a:noAutofit/>
          </a:bodyPr>
          <a:lstStyle/>
          <a:p>
            <a:r>
              <a:rPr lang="en-US" altLang="ja-JP" sz="1200" dirty="0" err="1"/>
              <a:t>var</a:t>
            </a:r>
            <a:r>
              <a:rPr lang="en-US" altLang="ja-JP" sz="1200" dirty="0"/>
              <a:t> origin = 10;</a:t>
            </a:r>
          </a:p>
          <a:p>
            <a:endParaRPr lang="en-US" altLang="ja-JP" sz="1200" dirty="0"/>
          </a:p>
          <a:p>
            <a:r>
              <a:rPr lang="en-US" altLang="ja-JP" sz="1200" dirty="0"/>
              <a:t>var myFuncA = function() {</a:t>
            </a:r>
          </a:p>
          <a:p>
            <a:r>
              <a:rPr lang="en-US" altLang="ja-JP" sz="1200" dirty="0"/>
              <a:t>    return origin;</a:t>
            </a:r>
          </a:p>
          <a:p>
            <a:r>
              <a:rPr lang="en-US" altLang="ja-JP" sz="1200" dirty="0"/>
              <a:t>}</a:t>
            </a:r>
          </a:p>
          <a:p>
            <a:endParaRPr lang="en-US" altLang="ja-JP" sz="1200" dirty="0"/>
          </a:p>
          <a:p>
            <a:r>
              <a:rPr lang="en-US" altLang="ja-JP" sz="1200" dirty="0"/>
              <a:t>var myFuncB = function() {</a:t>
            </a:r>
          </a:p>
          <a:p>
            <a:r>
              <a:rPr lang="en-US" altLang="ja-JP" sz="1200" dirty="0"/>
              <a:t>    origin = 1000;</a:t>
            </a:r>
          </a:p>
          <a:p>
            <a:r>
              <a:rPr lang="en-US" altLang="ja-JP" sz="1200" dirty="0"/>
              <a:t>    </a:t>
            </a:r>
            <a:r>
              <a:rPr lang="en-US" altLang="ja-JP" sz="1200"/>
              <a:t>return origin;</a:t>
            </a:r>
            <a:endParaRPr lang="en-US" altLang="ja-JP" sz="1200" dirty="0"/>
          </a:p>
          <a:p>
            <a:r>
              <a:rPr lang="en-US" altLang="ja-JP" sz="1200" dirty="0"/>
              <a:t>}</a:t>
            </a:r>
          </a:p>
          <a:p>
            <a:endParaRPr lang="en-US" altLang="ja-JP" sz="1200" dirty="0"/>
          </a:p>
          <a:p>
            <a:r>
              <a:rPr lang="en-US" altLang="ja-JP" sz="1200" dirty="0"/>
              <a:t>console.log(myFuncA());</a:t>
            </a:r>
          </a:p>
          <a:p>
            <a:r>
              <a:rPr lang="en-US" altLang="ja-JP" sz="1200" dirty="0"/>
              <a:t>console.log(</a:t>
            </a:r>
            <a:r>
              <a:rPr lang="en-US" altLang="ja-JP" sz="1200" dirty="0" err="1"/>
              <a:t>myFuncB</a:t>
            </a:r>
            <a:r>
              <a:rPr lang="en-US" altLang="ja-JP" sz="1200" dirty="0"/>
              <a:t>());</a:t>
            </a:r>
          </a:p>
          <a:p>
            <a:r>
              <a:rPr lang="en-US" altLang="ja-JP" sz="1200" dirty="0"/>
              <a:t>console.log(myFuncA());</a:t>
            </a:r>
            <a:endParaRPr lang="ja-JP" altLang="en-US" sz="1200" dirty="0"/>
          </a:p>
        </p:txBody>
      </p:sp>
      <p:sp>
        <p:nvSpPr>
          <p:cNvPr id="11" name="テキスト ボックス 10"/>
          <p:cNvSpPr txBox="1"/>
          <p:nvPr/>
        </p:nvSpPr>
        <p:spPr>
          <a:xfrm>
            <a:off x="8722009" y="2664028"/>
            <a:ext cx="732642" cy="307777"/>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ja-JP" sz="1400" dirty="0"/>
              <a:t>var </a:t>
            </a:r>
            <a:r>
              <a:rPr lang="ja-JP" altLang="en-US" sz="1400" dirty="0"/>
              <a:t>無</a:t>
            </a:r>
            <a:endParaRPr kumimoji="1" lang="ja-JP" altLang="en-US" sz="1400" dirty="0"/>
          </a:p>
        </p:txBody>
      </p:sp>
      <p:sp>
        <p:nvSpPr>
          <p:cNvPr id="17" name="テキスト ボックス 16"/>
          <p:cNvSpPr txBox="1"/>
          <p:nvPr/>
        </p:nvSpPr>
        <p:spPr>
          <a:xfrm>
            <a:off x="2839059" y="2664029"/>
            <a:ext cx="756890" cy="307777"/>
          </a:xfrm>
          <a:prstGeom prst="rect">
            <a:avLst/>
          </a:prstGeom>
          <a:ln>
            <a:solidFill>
              <a:srgbClr val="0070C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ja-JP" sz="1400" dirty="0"/>
              <a:t>var </a:t>
            </a:r>
            <a:r>
              <a:rPr lang="ja-JP" altLang="en-US" sz="1400" dirty="0"/>
              <a:t>有</a:t>
            </a:r>
            <a:endParaRPr kumimoji="1" lang="ja-JP" altLang="en-US" sz="1400" dirty="0"/>
          </a:p>
        </p:txBody>
      </p:sp>
      <p:sp>
        <p:nvSpPr>
          <p:cNvPr id="13" name="右矢印 12"/>
          <p:cNvSpPr/>
          <p:nvPr/>
        </p:nvSpPr>
        <p:spPr>
          <a:xfrm>
            <a:off x="6085361" y="3275390"/>
            <a:ext cx="512466" cy="261257"/>
          </a:xfrm>
          <a:prstGeom prst="rightArrow">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右矢印 22"/>
          <p:cNvSpPr/>
          <p:nvPr/>
        </p:nvSpPr>
        <p:spPr>
          <a:xfrm rot="10800000">
            <a:off x="8008578" y="5099481"/>
            <a:ext cx="512466" cy="26125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924745" y="2944353"/>
            <a:ext cx="810377" cy="73866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ja-JP" sz="1400" dirty="0"/>
              <a:t>10</a:t>
            </a:r>
          </a:p>
          <a:p>
            <a:r>
              <a:rPr lang="en-US" altLang="ja-JP" sz="1400" dirty="0"/>
              <a:t>1000</a:t>
            </a:r>
          </a:p>
          <a:p>
            <a:r>
              <a:rPr lang="en-US" altLang="ja-JP" sz="1400" dirty="0"/>
              <a:t>10</a:t>
            </a:r>
            <a:endParaRPr lang="ja-JP" altLang="en-US" sz="1400" dirty="0"/>
          </a:p>
        </p:txBody>
      </p:sp>
      <p:sp>
        <p:nvSpPr>
          <p:cNvPr id="24" name="正方形/長方形 23"/>
          <p:cNvSpPr/>
          <p:nvPr/>
        </p:nvSpPr>
        <p:spPr>
          <a:xfrm>
            <a:off x="6947894" y="4848854"/>
            <a:ext cx="810377" cy="738664"/>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ja-JP" sz="1400" dirty="0"/>
              <a:t>10</a:t>
            </a:r>
          </a:p>
          <a:p>
            <a:r>
              <a:rPr lang="en-US" altLang="ja-JP" sz="1400" dirty="0"/>
              <a:t>1000</a:t>
            </a:r>
          </a:p>
          <a:p>
            <a:r>
              <a:rPr lang="en-US" altLang="ja-JP" sz="1400" dirty="0"/>
              <a:t>1000</a:t>
            </a:r>
            <a:endParaRPr lang="ja-JP" altLang="en-US" sz="1400" dirty="0"/>
          </a:p>
        </p:txBody>
      </p:sp>
      <p:sp>
        <p:nvSpPr>
          <p:cNvPr id="18" name="角丸四角形 17"/>
          <p:cNvSpPr/>
          <p:nvPr/>
        </p:nvSpPr>
        <p:spPr>
          <a:xfrm>
            <a:off x="3163715" y="4315407"/>
            <a:ext cx="756278" cy="208153"/>
          </a:xfrm>
          <a:prstGeom prst="roundRect">
            <a:avLst/>
          </a:prstGeom>
          <a:solidFill>
            <a:schemeClr val="accent1">
              <a:alpha val="7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角丸四角形 24"/>
          <p:cNvSpPr/>
          <p:nvPr/>
        </p:nvSpPr>
        <p:spPr>
          <a:xfrm>
            <a:off x="9114154" y="4292743"/>
            <a:ext cx="451667" cy="222866"/>
          </a:xfrm>
          <a:prstGeom prst="roundRect">
            <a:avLst/>
          </a:prstGeom>
          <a:solidFill>
            <a:srgbClr val="FF0000">
              <a:alpha val="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角丸四角形 26"/>
          <p:cNvSpPr/>
          <p:nvPr/>
        </p:nvSpPr>
        <p:spPr>
          <a:xfrm>
            <a:off x="5866868" y="3765568"/>
            <a:ext cx="1555509" cy="4715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t>myFuncB </a:t>
            </a:r>
            <a:r>
              <a:rPr lang="ja-JP" altLang="en-US" sz="1200" dirty="0"/>
              <a:t>の中だけ使える変数だ！</a:t>
            </a:r>
          </a:p>
        </p:txBody>
      </p:sp>
      <p:sp>
        <p:nvSpPr>
          <p:cNvPr id="28" name="角丸四角形 27"/>
          <p:cNvSpPr/>
          <p:nvPr/>
        </p:nvSpPr>
        <p:spPr>
          <a:xfrm>
            <a:off x="6968714" y="4298532"/>
            <a:ext cx="1555509" cy="471570"/>
          </a:xfrm>
          <a:prstGeom prst="roundRect">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t>このスクリプト内の変数だな</a:t>
            </a:r>
          </a:p>
        </p:txBody>
      </p:sp>
      <p:cxnSp>
        <p:nvCxnSpPr>
          <p:cNvPr id="30" name="カギ線コネクタ 29"/>
          <p:cNvCxnSpPr>
            <a:stCxn id="18" idx="3"/>
            <a:endCxn id="27" idx="1"/>
          </p:cNvCxnSpPr>
          <p:nvPr/>
        </p:nvCxnSpPr>
        <p:spPr>
          <a:xfrm flipV="1">
            <a:off x="3919993" y="4001353"/>
            <a:ext cx="1946875" cy="418131"/>
          </a:xfrm>
          <a:prstGeom prst="bentConnector3">
            <a:avLst>
              <a:gd name="adj1" fmla="val 50000"/>
            </a:avLst>
          </a:prstGeom>
          <a:ln w="19050"/>
        </p:spPr>
        <p:style>
          <a:lnRef idx="1">
            <a:schemeClr val="accent1"/>
          </a:lnRef>
          <a:fillRef idx="0">
            <a:schemeClr val="accent1"/>
          </a:fillRef>
          <a:effectRef idx="0">
            <a:schemeClr val="accent1"/>
          </a:effectRef>
          <a:fontRef idx="minor">
            <a:schemeClr val="tx1"/>
          </a:fontRef>
        </p:style>
      </p:cxnSp>
      <p:cxnSp>
        <p:nvCxnSpPr>
          <p:cNvPr id="31" name="カギ線コネクタ 30"/>
          <p:cNvCxnSpPr>
            <a:stCxn id="28" idx="3"/>
            <a:endCxn id="25" idx="1"/>
          </p:cNvCxnSpPr>
          <p:nvPr/>
        </p:nvCxnSpPr>
        <p:spPr>
          <a:xfrm flipV="1">
            <a:off x="8524223" y="4404176"/>
            <a:ext cx="589931" cy="130141"/>
          </a:xfrm>
          <a:prstGeom prst="bentConnector3">
            <a:avLst>
              <a:gd name="adj1" fmla="val 36975"/>
            </a:avLst>
          </a:prstGeom>
          <a:ln w="19050">
            <a:solidFill>
              <a:srgbClr val="FF0000"/>
            </a:solidFill>
            <a:headEnd type="stealth"/>
          </a:ln>
        </p:spPr>
        <p:style>
          <a:lnRef idx="1">
            <a:schemeClr val="accent1"/>
          </a:lnRef>
          <a:fillRef idx="0">
            <a:schemeClr val="accent1"/>
          </a:fillRef>
          <a:effectRef idx="0">
            <a:schemeClr val="accent1"/>
          </a:effectRef>
          <a:fontRef idx="minor">
            <a:schemeClr val="tx1"/>
          </a:fontRef>
        </p:style>
      </p:cxnSp>
      <p:sp>
        <p:nvSpPr>
          <p:cNvPr id="37" name="角丸四角形 36"/>
          <p:cNvSpPr/>
          <p:nvPr/>
        </p:nvSpPr>
        <p:spPr>
          <a:xfrm>
            <a:off x="8946014" y="3028465"/>
            <a:ext cx="726698" cy="182954"/>
          </a:xfrm>
          <a:prstGeom prst="roundRect">
            <a:avLst/>
          </a:prstGeom>
          <a:solidFill>
            <a:srgbClr val="FF0000">
              <a:alpha val="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8" name="カギ線コネクタ 37"/>
          <p:cNvCxnSpPr>
            <a:stCxn id="28" idx="3"/>
            <a:endCxn id="37" idx="1"/>
          </p:cNvCxnSpPr>
          <p:nvPr/>
        </p:nvCxnSpPr>
        <p:spPr>
          <a:xfrm flipV="1">
            <a:off x="8524223" y="3119942"/>
            <a:ext cx="421791" cy="1414375"/>
          </a:xfrm>
          <a:prstGeom prst="bentConnector3">
            <a:avLst>
              <a:gd name="adj1" fmla="val 50000"/>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正方形/長方形 47"/>
          <p:cNvSpPr/>
          <p:nvPr/>
        </p:nvSpPr>
        <p:spPr>
          <a:xfrm>
            <a:off x="7577274" y="6538848"/>
            <a:ext cx="4536819" cy="276999"/>
          </a:xfrm>
          <a:prstGeom prst="rect">
            <a:avLst/>
          </a:prstGeom>
        </p:spPr>
        <p:txBody>
          <a:bodyPr wrap="none">
            <a:spAutoFit/>
          </a:bodyPr>
          <a:lstStyle/>
          <a:p>
            <a:r>
              <a:rPr lang="ja-JP" altLang="en-US" sz="1200" dirty="0"/>
              <a:t>参考 </a:t>
            </a:r>
            <a:r>
              <a:rPr lang="en-US" altLang="ja-JP" sz="1200" dirty="0"/>
              <a:t>URL : http://www.sirochro.com/note/js-about-closure/</a:t>
            </a:r>
            <a:endParaRPr lang="ja-JP" altLang="en-US" sz="1200" dirty="0"/>
          </a:p>
        </p:txBody>
      </p:sp>
      <p:sp>
        <p:nvSpPr>
          <p:cNvPr id="32" name="角丸四角形 31"/>
          <p:cNvSpPr/>
          <p:nvPr/>
        </p:nvSpPr>
        <p:spPr>
          <a:xfrm>
            <a:off x="3021917" y="3038154"/>
            <a:ext cx="699293" cy="208153"/>
          </a:xfrm>
          <a:prstGeom prst="roundRect">
            <a:avLst/>
          </a:prstGeom>
          <a:solidFill>
            <a:schemeClr val="accent1">
              <a:alpha val="7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曲線コネクタ 19"/>
          <p:cNvCxnSpPr>
            <a:stCxn id="32" idx="1"/>
            <a:endCxn id="18" idx="1"/>
          </p:cNvCxnSpPr>
          <p:nvPr/>
        </p:nvCxnSpPr>
        <p:spPr>
          <a:xfrm rot="10800000" flipH="1" flipV="1">
            <a:off x="3021917" y="3142230"/>
            <a:ext cx="141798" cy="1277253"/>
          </a:xfrm>
          <a:prstGeom prst="curvedConnector3">
            <a:avLst>
              <a:gd name="adj1" fmla="val -312617"/>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36" name="テキスト ボックス 35"/>
          <p:cNvSpPr txBox="1"/>
          <p:nvPr/>
        </p:nvSpPr>
        <p:spPr>
          <a:xfrm>
            <a:off x="2257712" y="3673240"/>
            <a:ext cx="541573" cy="307777"/>
          </a:xfrm>
          <a:prstGeom prst="rect">
            <a:avLst/>
          </a:prstGeom>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ja-JP" altLang="en-US" sz="1400" dirty="0"/>
              <a:t>別！</a:t>
            </a:r>
            <a:endParaRPr kumimoji="1" lang="ja-JP" altLang="en-US" sz="1400" dirty="0"/>
          </a:p>
        </p:txBody>
      </p:sp>
      <p:sp>
        <p:nvSpPr>
          <p:cNvPr id="39" name="テキスト ボックス 38"/>
          <p:cNvSpPr txBox="1"/>
          <p:nvPr/>
        </p:nvSpPr>
        <p:spPr>
          <a:xfrm>
            <a:off x="8301123" y="3591057"/>
            <a:ext cx="541573" cy="307777"/>
          </a:xfrm>
          <a:prstGeom prst="rect">
            <a:avLst/>
          </a:prstGeom>
          <a:solidFill>
            <a:srgbClr val="FF9900"/>
          </a:solidFill>
          <a:ln>
            <a:solidFill>
              <a:srgbClr val="FFC000"/>
            </a:solid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ja-JP" altLang="en-US" sz="1400" dirty="0"/>
              <a:t>同じ</a:t>
            </a:r>
            <a:endParaRPr kumimoji="1" lang="ja-JP" altLang="en-US" sz="1400" dirty="0"/>
          </a:p>
        </p:txBody>
      </p:sp>
    </p:spTree>
    <p:extLst>
      <p:ext uri="{BB962C8B-B14F-4D97-AF65-F5344CB8AC3E}">
        <p14:creationId xmlns:p14="http://schemas.microsoft.com/office/powerpoint/2010/main" val="3086582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lang="ja-JP" altLang="en-US" dirty="0"/>
              <a:t>本講義の目的</a:t>
            </a:r>
            <a:endParaRPr kumimoji="1" lang="ja-JP" altLang="en-US" dirty="0"/>
          </a:p>
        </p:txBody>
      </p:sp>
      <p:sp>
        <p:nvSpPr>
          <p:cNvPr id="6" name="コンテンツ プレースホルダー 5"/>
          <p:cNvSpPr>
            <a:spLocks noGrp="1"/>
          </p:cNvSpPr>
          <p:nvPr>
            <p:ph idx="1"/>
          </p:nvPr>
        </p:nvSpPr>
        <p:spPr>
          <a:xfrm>
            <a:off x="2589212" y="1529396"/>
            <a:ext cx="8915400" cy="1777684"/>
          </a:xfrm>
        </p:spPr>
        <p:txBody>
          <a:bodyPr/>
          <a:lstStyle/>
          <a:p>
            <a:r>
              <a:rPr lang="en-US" altLang="ja-JP" dirty="0"/>
              <a:t>kintone </a:t>
            </a:r>
            <a:r>
              <a:rPr lang="ja-JP" altLang="en-US" dirty="0"/>
              <a:t>のカスタマイズをする前に、一通り </a:t>
            </a:r>
            <a:r>
              <a:rPr lang="en-US" altLang="ja-JP" dirty="0"/>
              <a:t>JavaScript </a:t>
            </a:r>
            <a:r>
              <a:rPr lang="ja-JP" altLang="en-US" dirty="0"/>
              <a:t>で実現可能なことを身に付けること</a:t>
            </a:r>
            <a:endParaRPr lang="en-US" altLang="ja-JP" dirty="0"/>
          </a:p>
          <a:p>
            <a:pPr lvl="1">
              <a:buFont typeface="Wingdings" panose="05000000000000000000" pitchFamily="2" charset="2"/>
              <a:buChar char="p"/>
            </a:pPr>
            <a:r>
              <a:rPr lang="en-US" altLang="ja-JP" dirty="0"/>
              <a:t>JavaScript </a:t>
            </a:r>
            <a:r>
              <a:rPr lang="ja-JP" altLang="en-US" dirty="0"/>
              <a:t>の概要を理解する</a:t>
            </a:r>
            <a:endParaRPr lang="en-US" altLang="ja-JP" dirty="0"/>
          </a:p>
          <a:p>
            <a:pPr lvl="1">
              <a:buFont typeface="Wingdings" panose="05000000000000000000" pitchFamily="2" charset="2"/>
              <a:buChar char="p"/>
            </a:pPr>
            <a:r>
              <a:rPr lang="en-US" altLang="ja-JP" dirty="0"/>
              <a:t>JavaScript </a:t>
            </a:r>
            <a:r>
              <a:rPr lang="ja-JP" altLang="en-US" dirty="0"/>
              <a:t>で実現可能な事柄を理解する</a:t>
            </a:r>
            <a:endParaRPr lang="en-US" altLang="ja-JP" dirty="0"/>
          </a:p>
          <a:p>
            <a:pPr lvl="1">
              <a:buFont typeface="Wingdings" panose="05000000000000000000" pitchFamily="2" charset="2"/>
              <a:buChar char="p"/>
            </a:pPr>
            <a:r>
              <a:rPr lang="ja-JP" altLang="en-US" dirty="0"/>
              <a:t>自身で手を動かしてコーディングできるようになる</a:t>
            </a:r>
            <a:endParaRPr lang="en-US" altLang="ja-JP" dirty="0"/>
          </a:p>
        </p:txBody>
      </p:sp>
      <p:sp>
        <p:nvSpPr>
          <p:cNvPr id="4" name="タイトル 4"/>
          <p:cNvSpPr txBox="1">
            <a:spLocks/>
          </p:cNvSpPr>
          <p:nvPr/>
        </p:nvSpPr>
        <p:spPr>
          <a:xfrm>
            <a:off x="2592925" y="3733070"/>
            <a:ext cx="8911687" cy="751536"/>
          </a:xfrm>
          <a:prstGeom prst="rect">
            <a:avLst/>
          </a:prstGeom>
        </p:spPr>
        <p:txBody>
          <a:bodyPr vert="horz" lIns="91440" tIns="45720" rIns="91440" bIns="45720" rtlCol="0" anchor="t">
            <a:normAutofit/>
          </a:bodyPr>
          <a:lstStyle>
            <a:lvl1pPr algn="l" defTabSz="457200" rtl="0" eaLnBrk="1" latinLnBrk="0" hangingPunct="1">
              <a:spcBef>
                <a:spcPct val="0"/>
              </a:spcBef>
              <a:buNone/>
              <a:defRPr kumimoji="1" sz="3600" kern="1200">
                <a:solidFill>
                  <a:schemeClr val="accent2">
                    <a:lumMod val="7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dirty="0"/>
              <a:t>諸注意</a:t>
            </a:r>
          </a:p>
        </p:txBody>
      </p:sp>
      <p:sp>
        <p:nvSpPr>
          <p:cNvPr id="7" name="コンテンツ プレースホルダー 5"/>
          <p:cNvSpPr txBox="1">
            <a:spLocks/>
          </p:cNvSpPr>
          <p:nvPr/>
        </p:nvSpPr>
        <p:spPr>
          <a:xfrm>
            <a:off x="2589211" y="4579362"/>
            <a:ext cx="9516198" cy="1777684"/>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sz="2000" dirty="0"/>
              <a:t>本書</a:t>
            </a:r>
            <a:r>
              <a:rPr lang="ja-JP" altLang="en-US" sz="2000"/>
              <a:t>は </a:t>
            </a:r>
            <a:r>
              <a:rPr lang="en-US" altLang="ja-JP" sz="2000"/>
              <a:t>2019/10/24 </a:t>
            </a:r>
            <a:r>
              <a:rPr lang="ja-JP" altLang="en-US" sz="2000" dirty="0"/>
              <a:t>時点の情報に基づいて作成されています。</a:t>
            </a:r>
            <a:endParaRPr lang="en-US" altLang="ja-JP" sz="2000" dirty="0"/>
          </a:p>
          <a:p>
            <a:pPr marL="685800" lvl="1">
              <a:buFont typeface="Wingdings" panose="05000000000000000000" pitchFamily="2" charset="2"/>
              <a:buChar char="p"/>
            </a:pPr>
            <a:r>
              <a:rPr lang="ja-JP" altLang="en-US" dirty="0"/>
              <a:t>記載されている内容が最新でない場合もありますので、ご注意ください</a:t>
            </a:r>
          </a:p>
          <a:p>
            <a:r>
              <a:rPr lang="ja-JP" altLang="en-US" dirty="0"/>
              <a:t>講義で使用する</a:t>
            </a:r>
            <a:r>
              <a:rPr lang="en-US" altLang="ja-JP" dirty="0"/>
              <a:t>『</a:t>
            </a:r>
            <a:r>
              <a:rPr lang="ja-JP" altLang="en-US" dirty="0"/>
              <a:t>確かな力が身につく</a:t>
            </a:r>
            <a:r>
              <a:rPr lang="en-US" altLang="ja-JP" dirty="0"/>
              <a:t>JavaScript</a:t>
            </a:r>
            <a:r>
              <a:rPr lang="ja-JP" altLang="en-US" dirty="0"/>
              <a:t>「超</a:t>
            </a:r>
            <a:r>
              <a:rPr lang="ja-JP" altLang="en-US"/>
              <a:t>」入門（第二版）</a:t>
            </a:r>
            <a:r>
              <a:rPr lang="en-US" altLang="ja-JP"/>
              <a:t>』</a:t>
            </a:r>
            <a:r>
              <a:rPr lang="ja-JP" altLang="en-US"/>
              <a:t>に関する</a:t>
            </a:r>
            <a:endParaRPr lang="en-US" altLang="ja-JP"/>
          </a:p>
          <a:p>
            <a:pPr marL="0" indent="0">
              <a:buNone/>
            </a:pPr>
            <a:r>
              <a:rPr lang="ja-JP" altLang="en-US"/>
              <a:t>　　著作権は全て</a:t>
            </a:r>
            <a:r>
              <a:rPr lang="ja-JP" altLang="en-US" dirty="0"/>
              <a:t>著者の 狩野 祐東 様、または出版元の </a:t>
            </a:r>
            <a:r>
              <a:rPr lang="en-US" altLang="ja-JP" dirty="0"/>
              <a:t>SB</a:t>
            </a:r>
            <a:r>
              <a:rPr lang="ja-JP" altLang="en-US" dirty="0"/>
              <a:t>クリエイティブ 様に帰属します。</a:t>
            </a:r>
            <a:endParaRPr lang="en-US" altLang="ja-JP" dirty="0"/>
          </a:p>
        </p:txBody>
      </p:sp>
    </p:spTree>
    <p:extLst>
      <p:ext uri="{BB962C8B-B14F-4D97-AF65-F5344CB8AC3E}">
        <p14:creationId xmlns:p14="http://schemas.microsoft.com/office/powerpoint/2010/main" val="179768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a:t>補足）</a:t>
            </a:r>
            <a:r>
              <a:rPr lang="en-US" altLang="ja-JP"/>
              <a:t>let/const </a:t>
            </a:r>
            <a:r>
              <a:rPr lang="ja-JP" altLang="en-US"/>
              <a:t>とは？（</a:t>
            </a:r>
            <a:r>
              <a:rPr lang="en-US" altLang="ja-JP"/>
              <a:t>p.73</a:t>
            </a:r>
            <a:r>
              <a:rPr lang="ja-JP" altLang="en-US"/>
              <a:t>～</a:t>
            </a:r>
            <a:r>
              <a:rPr lang="en-US" altLang="ja-JP"/>
              <a:t>75,104-105</a:t>
            </a:r>
            <a:r>
              <a:rPr lang="ja-JP" altLang="en-US"/>
              <a:t>）</a:t>
            </a:r>
            <a:endParaRPr kumimoji="1" lang="ja-JP" altLang="en-US" dirty="0"/>
          </a:p>
        </p:txBody>
      </p:sp>
      <p:sp>
        <p:nvSpPr>
          <p:cNvPr id="3" name="コンテンツ プレースホルダー 2"/>
          <p:cNvSpPr>
            <a:spLocks noGrp="1"/>
          </p:cNvSpPr>
          <p:nvPr>
            <p:ph idx="1"/>
          </p:nvPr>
        </p:nvSpPr>
        <p:spPr>
          <a:xfrm>
            <a:off x="2575466" y="1612847"/>
            <a:ext cx="8594604" cy="4729763"/>
          </a:xfrm>
          <a:noFill/>
          <a:ln>
            <a:noFill/>
          </a:ln>
        </p:spPr>
        <p:txBody>
          <a:bodyPr/>
          <a:lstStyle/>
          <a:p>
            <a:r>
              <a:rPr lang="en-US" altLang="ja-JP"/>
              <a:t>let </a:t>
            </a:r>
            <a:r>
              <a:rPr lang="ja-JP" altLang="en-US" dirty="0"/>
              <a:t>は</a:t>
            </a:r>
            <a:r>
              <a:rPr lang="ja-JP" altLang="en-US" b="1" dirty="0"/>
              <a:t>明示的に</a:t>
            </a:r>
            <a:r>
              <a:rPr lang="ja-JP" altLang="en-US" b="1" dirty="0">
                <a:solidFill>
                  <a:srgbClr val="FF6600"/>
                </a:solidFill>
              </a:rPr>
              <a:t>変数</a:t>
            </a:r>
            <a:r>
              <a:rPr lang="ja-JP" altLang="en-US" dirty="0"/>
              <a:t>を宣言</a:t>
            </a:r>
            <a:r>
              <a:rPr lang="ja-JP" altLang="en-US"/>
              <a:t>する。</a:t>
            </a:r>
            <a:endParaRPr lang="en-US" altLang="ja-JP" dirty="0"/>
          </a:p>
          <a:p>
            <a:r>
              <a:rPr lang="en-US" altLang="ja-JP"/>
              <a:t>const </a:t>
            </a:r>
            <a:r>
              <a:rPr lang="ja-JP" altLang="en-US"/>
              <a:t>は</a:t>
            </a:r>
            <a:r>
              <a:rPr lang="ja-JP" altLang="en-US" b="1"/>
              <a:t>明示的</a:t>
            </a:r>
            <a:r>
              <a:rPr lang="ja-JP" altLang="en-US"/>
              <a:t>に</a:t>
            </a:r>
            <a:r>
              <a:rPr lang="ja-JP" altLang="en-US" b="1">
                <a:solidFill>
                  <a:schemeClr val="accent2"/>
                </a:solidFill>
              </a:rPr>
              <a:t>定数</a:t>
            </a:r>
            <a:r>
              <a:rPr lang="ja-JP" altLang="en-US"/>
              <a:t>を宣言する。</a:t>
            </a:r>
            <a:endParaRPr lang="en-US" altLang="ja-JP"/>
          </a:p>
          <a:p>
            <a:endParaRPr lang="en-US" altLang="ja-JP"/>
          </a:p>
          <a:p>
            <a:endParaRPr lang="en-US" altLang="ja-JP"/>
          </a:p>
          <a:p>
            <a:endParaRPr lang="en-US" altLang="ja-JP"/>
          </a:p>
          <a:p>
            <a:endParaRPr lang="en-US" altLang="ja-JP"/>
          </a:p>
          <a:p>
            <a:endParaRPr lang="en-US" altLang="ja-JP"/>
          </a:p>
          <a:p>
            <a:endParaRPr lang="en-US" altLang="ja-JP"/>
          </a:p>
          <a:p>
            <a:endParaRPr lang="en-US" altLang="ja-JP"/>
          </a:p>
          <a:p>
            <a:endParaRPr lang="en-US" altLang="ja-JP"/>
          </a:p>
          <a:p>
            <a:r>
              <a:rPr lang="en-US" altLang="ja-JP"/>
              <a:t>ES6 </a:t>
            </a:r>
            <a:r>
              <a:rPr lang="ja-JP" altLang="en-US"/>
              <a:t>を使う場合は、極力</a:t>
            </a:r>
            <a:r>
              <a:rPr lang="en-US" altLang="ja-JP"/>
              <a:t> const </a:t>
            </a:r>
            <a:r>
              <a:rPr lang="ja-JP" altLang="en-US"/>
              <a:t>を使い、それ以外は</a:t>
            </a:r>
            <a:r>
              <a:rPr lang="en-US" altLang="ja-JP"/>
              <a:t> let</a:t>
            </a:r>
            <a:r>
              <a:rPr lang="ja-JP" altLang="en-US"/>
              <a:t>、どうしても使わざるを得ない時のみ</a:t>
            </a:r>
            <a:r>
              <a:rPr lang="en-US" altLang="ja-JP"/>
              <a:t> var </a:t>
            </a:r>
            <a:r>
              <a:rPr lang="ja-JP" altLang="en-US"/>
              <a:t>を使うという形で利用されている。</a:t>
            </a:r>
            <a:endParaRPr lang="en-US" altLang="ja-JP"/>
          </a:p>
        </p:txBody>
      </p:sp>
      <p:graphicFrame>
        <p:nvGraphicFramePr>
          <p:cNvPr id="6" name="表 5"/>
          <p:cNvGraphicFramePr>
            <a:graphicFrameLocks noGrp="1"/>
          </p:cNvGraphicFramePr>
          <p:nvPr>
            <p:extLst>
              <p:ext uri="{D42A27DB-BD31-4B8C-83A1-F6EECF244321}">
                <p14:modId xmlns:p14="http://schemas.microsoft.com/office/powerpoint/2010/main" val="2244573055"/>
              </p:ext>
            </p:extLst>
          </p:nvPr>
        </p:nvGraphicFramePr>
        <p:xfrm>
          <a:off x="3160767" y="2681727"/>
          <a:ext cx="7776001" cy="2592001"/>
        </p:xfrm>
        <a:graphic>
          <a:graphicData uri="http://schemas.openxmlformats.org/drawingml/2006/table">
            <a:tbl>
              <a:tblPr firstRow="1" bandRow="1">
                <a:tableStyleId>{5940675A-B579-460E-94D1-54222C63F5DA}</a:tableStyleId>
              </a:tblPr>
              <a:tblGrid>
                <a:gridCol w="1602667">
                  <a:extLst>
                    <a:ext uri="{9D8B030D-6E8A-4147-A177-3AD203B41FA5}">
                      <a16:colId xmlns:a16="http://schemas.microsoft.com/office/drawing/2014/main" val="20000"/>
                    </a:ext>
                  </a:extLst>
                </a:gridCol>
                <a:gridCol w="2057778">
                  <a:extLst>
                    <a:ext uri="{9D8B030D-6E8A-4147-A177-3AD203B41FA5}">
                      <a16:colId xmlns:a16="http://schemas.microsoft.com/office/drawing/2014/main" val="20001"/>
                    </a:ext>
                  </a:extLst>
                </a:gridCol>
                <a:gridCol w="2057778">
                  <a:extLst>
                    <a:ext uri="{9D8B030D-6E8A-4147-A177-3AD203B41FA5}">
                      <a16:colId xmlns:a16="http://schemas.microsoft.com/office/drawing/2014/main" val="20002"/>
                    </a:ext>
                  </a:extLst>
                </a:gridCol>
                <a:gridCol w="2057778">
                  <a:extLst>
                    <a:ext uri="{9D8B030D-6E8A-4147-A177-3AD203B41FA5}">
                      <a16:colId xmlns:a16="http://schemas.microsoft.com/office/drawing/2014/main" val="20003"/>
                    </a:ext>
                  </a:extLst>
                </a:gridCol>
              </a:tblGrid>
              <a:tr h="438951">
                <a:tc>
                  <a:txBody>
                    <a:bodyPr/>
                    <a:lstStyle/>
                    <a:p>
                      <a:endParaRPr kumimoji="1" lang="ja-JP" altLang="en-US" b="1"/>
                    </a:p>
                  </a:txBody>
                  <a:tcPr anchor="ctr">
                    <a:lnTlToBr w="12700" cap="flat" cmpd="sng" algn="ctr">
                      <a:solidFill>
                        <a:schemeClr val="tx1"/>
                      </a:solidFill>
                      <a:prstDash val="solid"/>
                      <a:round/>
                      <a:headEnd type="none" w="med" len="med"/>
                      <a:tailEnd type="none" w="med" len="med"/>
                    </a:lnTlToBr>
                    <a:solidFill>
                      <a:schemeClr val="bg1"/>
                    </a:solidFill>
                  </a:tcPr>
                </a:tc>
                <a:tc>
                  <a:txBody>
                    <a:bodyPr/>
                    <a:lstStyle/>
                    <a:p>
                      <a:pPr algn="ctr"/>
                      <a:r>
                        <a:rPr kumimoji="1" lang="en-US" altLang="ja-JP" b="1"/>
                        <a:t>var</a:t>
                      </a:r>
                      <a:endParaRPr kumimoji="1" lang="ja-JP" altLang="en-US" b="1"/>
                    </a:p>
                  </a:txBody>
                  <a:tcPr>
                    <a:solidFill>
                      <a:schemeClr val="bg1"/>
                    </a:solidFill>
                  </a:tcPr>
                </a:tc>
                <a:tc>
                  <a:txBody>
                    <a:bodyPr/>
                    <a:lstStyle/>
                    <a:p>
                      <a:pPr algn="ctr"/>
                      <a:r>
                        <a:rPr kumimoji="1" lang="en-US" altLang="ja-JP" b="1"/>
                        <a:t>let</a:t>
                      </a:r>
                      <a:endParaRPr kumimoji="1" lang="ja-JP" altLang="en-US" b="1"/>
                    </a:p>
                  </a:txBody>
                  <a:tcPr>
                    <a:solidFill>
                      <a:schemeClr val="bg1"/>
                    </a:solidFill>
                  </a:tcPr>
                </a:tc>
                <a:tc>
                  <a:txBody>
                    <a:bodyPr/>
                    <a:lstStyle/>
                    <a:p>
                      <a:pPr algn="ctr"/>
                      <a:r>
                        <a:rPr kumimoji="1" lang="en-US" altLang="ja-JP" b="1"/>
                        <a:t>const</a:t>
                      </a:r>
                      <a:endParaRPr kumimoji="1" lang="ja-JP" altLang="en-US" b="1"/>
                    </a:p>
                  </a:txBody>
                  <a:tcPr>
                    <a:solidFill>
                      <a:schemeClr val="bg1"/>
                    </a:solidFill>
                  </a:tcPr>
                </a:tc>
                <a:extLst>
                  <a:ext uri="{0D108BD9-81ED-4DB2-BD59-A6C34878D82A}">
                    <a16:rowId xmlns:a16="http://schemas.microsoft.com/office/drawing/2014/main" val="10000"/>
                  </a:ext>
                </a:extLst>
              </a:tr>
              <a:tr h="474880">
                <a:tc>
                  <a:txBody>
                    <a:bodyPr/>
                    <a:lstStyle/>
                    <a:p>
                      <a:pPr algn="ctr"/>
                      <a:r>
                        <a:rPr kumimoji="1" lang="ja-JP" altLang="en-US" b="1"/>
                        <a:t>宣言</a:t>
                      </a:r>
                    </a:p>
                  </a:txBody>
                  <a:tcPr anchor="ctr">
                    <a:solidFill>
                      <a:schemeClr val="bg1"/>
                    </a:solidFill>
                  </a:tcPr>
                </a:tc>
                <a:tc>
                  <a:txBody>
                    <a:bodyPr/>
                    <a:lstStyle/>
                    <a:p>
                      <a:r>
                        <a:rPr kumimoji="1" lang="en-US" altLang="ja-JP"/>
                        <a:t>var test =</a:t>
                      </a:r>
                      <a:r>
                        <a:rPr kumimoji="1" lang="en-US" altLang="ja-JP" baseline="0"/>
                        <a:t> 10;</a:t>
                      </a:r>
                      <a:endParaRPr kumimoji="1" lang="ja-JP" altLang="en-US"/>
                    </a:p>
                  </a:txBody>
                  <a:tcPr anchor="ctr">
                    <a:solidFill>
                      <a:schemeClr val="bg1"/>
                    </a:solidFill>
                  </a:tcPr>
                </a:tc>
                <a:tc>
                  <a:txBody>
                    <a:bodyPr/>
                    <a:lstStyle/>
                    <a:p>
                      <a:r>
                        <a:rPr kumimoji="1" lang="en-US" altLang="ja-JP"/>
                        <a:t>let</a:t>
                      </a:r>
                      <a:r>
                        <a:rPr kumimoji="1" lang="en-US" altLang="ja-JP" baseline="0"/>
                        <a:t> test = 10;</a:t>
                      </a:r>
                      <a:endParaRPr kumimoji="1" lang="ja-JP" altLang="en-US"/>
                    </a:p>
                  </a:txBody>
                  <a:tcPr anchor="ctr">
                    <a:solidFill>
                      <a:schemeClr val="bg1"/>
                    </a:solidFill>
                  </a:tcPr>
                </a:tc>
                <a:tc>
                  <a:txBody>
                    <a:bodyPr/>
                    <a:lstStyle/>
                    <a:p>
                      <a:r>
                        <a:rPr kumimoji="1" lang="en-US" altLang="ja-JP"/>
                        <a:t>const</a:t>
                      </a:r>
                      <a:r>
                        <a:rPr kumimoji="1" lang="en-US" altLang="ja-JP" baseline="0"/>
                        <a:t> test </a:t>
                      </a:r>
                      <a:r>
                        <a:rPr kumimoji="1" lang="en-US" altLang="ja-JP"/>
                        <a:t>=</a:t>
                      </a:r>
                      <a:r>
                        <a:rPr kumimoji="1" lang="en-US" altLang="ja-JP" baseline="0"/>
                        <a:t> 10;</a:t>
                      </a:r>
                      <a:endParaRPr kumimoji="1" lang="ja-JP" altLang="en-US"/>
                    </a:p>
                  </a:txBody>
                  <a:tcPr anchor="ctr">
                    <a:solidFill>
                      <a:schemeClr val="bg1"/>
                    </a:solidFill>
                  </a:tcPr>
                </a:tc>
                <a:extLst>
                  <a:ext uri="{0D108BD9-81ED-4DB2-BD59-A6C34878D82A}">
                    <a16:rowId xmlns:a16="http://schemas.microsoft.com/office/drawing/2014/main" val="10001"/>
                  </a:ext>
                </a:extLst>
              </a:tr>
              <a:tr h="474880">
                <a:tc>
                  <a:txBody>
                    <a:bodyPr/>
                    <a:lstStyle/>
                    <a:p>
                      <a:pPr algn="ctr"/>
                      <a:r>
                        <a:rPr kumimoji="1" lang="ja-JP" altLang="en-US" b="1"/>
                        <a:t>再代入</a:t>
                      </a:r>
                    </a:p>
                  </a:txBody>
                  <a:tcPr anchor="ctr">
                    <a:solidFill>
                      <a:schemeClr val="bg1"/>
                    </a:solidFill>
                  </a:tcPr>
                </a:tc>
                <a:tc>
                  <a:txBody>
                    <a:bodyPr/>
                    <a:lstStyle/>
                    <a:p>
                      <a:r>
                        <a:rPr kumimoji="1" lang="en-US" altLang="ja-JP"/>
                        <a:t>test =</a:t>
                      </a:r>
                      <a:r>
                        <a:rPr kumimoji="1" lang="en-US" altLang="ja-JP" baseline="0"/>
                        <a:t> 20;</a:t>
                      </a:r>
                      <a:endParaRPr kumimoji="1" lang="ja-JP" altLang="en-US"/>
                    </a:p>
                  </a:txBody>
                  <a:tcPr anchor="ctr">
                    <a:solidFill>
                      <a:schemeClr val="bg1"/>
                    </a:solidFill>
                  </a:tcPr>
                </a:tc>
                <a:tc>
                  <a:txBody>
                    <a:bodyPr/>
                    <a:lstStyle/>
                    <a:p>
                      <a:r>
                        <a:rPr kumimoji="1" lang="en-US" altLang="ja-JP"/>
                        <a:t>test =</a:t>
                      </a:r>
                      <a:r>
                        <a:rPr kumimoji="1" lang="en-US" altLang="ja-JP" baseline="0"/>
                        <a:t> 20;</a:t>
                      </a:r>
                      <a:endParaRPr kumimoji="1" lang="ja-JP" altLang="en-US"/>
                    </a:p>
                  </a:txBody>
                  <a:tcPr anchor="ctr">
                    <a:solidFill>
                      <a:schemeClr val="bg1"/>
                    </a:solidFill>
                  </a:tcPr>
                </a:tc>
                <a:tc>
                  <a:txBody>
                    <a:bodyPr/>
                    <a:lstStyle/>
                    <a:p>
                      <a:pPr algn="ctr"/>
                      <a:r>
                        <a:rPr kumimoji="1" lang="en-US" altLang="ja-JP"/>
                        <a:t>×</a:t>
                      </a:r>
                      <a:endParaRPr kumimoji="1" lang="ja-JP" altLang="en-US"/>
                    </a:p>
                  </a:txBody>
                  <a:tcPr anchor="ctr">
                    <a:solidFill>
                      <a:schemeClr val="bg1"/>
                    </a:solidFill>
                  </a:tcPr>
                </a:tc>
                <a:extLst>
                  <a:ext uri="{0D108BD9-81ED-4DB2-BD59-A6C34878D82A}">
                    <a16:rowId xmlns:a16="http://schemas.microsoft.com/office/drawing/2014/main" val="10002"/>
                  </a:ext>
                </a:extLst>
              </a:tr>
              <a:tr h="474880">
                <a:tc>
                  <a:txBody>
                    <a:bodyPr/>
                    <a:lstStyle/>
                    <a:p>
                      <a:pPr algn="ctr"/>
                      <a:r>
                        <a:rPr kumimoji="1" lang="ja-JP" altLang="en-US" b="1"/>
                        <a:t>再宣言</a:t>
                      </a:r>
                    </a:p>
                  </a:txBody>
                  <a:tcPr anchor="ctr">
                    <a:solidFill>
                      <a:schemeClr val="bg1"/>
                    </a:solidFill>
                  </a:tcPr>
                </a:tc>
                <a:tc>
                  <a:txBody>
                    <a:bodyPr/>
                    <a:lstStyle/>
                    <a:p>
                      <a:r>
                        <a:rPr kumimoji="1" lang="en-US" altLang="ja-JP"/>
                        <a:t>var test =</a:t>
                      </a:r>
                      <a:r>
                        <a:rPr kumimoji="1" lang="en-US" altLang="ja-JP" baseline="0"/>
                        <a:t> 10;</a:t>
                      </a:r>
                      <a:endParaRPr kumimoji="1" lang="ja-JP" altLang="en-US"/>
                    </a:p>
                  </a:txBody>
                  <a:tcPr anchor="ctr">
                    <a:solidFill>
                      <a:schemeClr val="bg1"/>
                    </a:solidFill>
                  </a:tcPr>
                </a:tc>
                <a:tc>
                  <a:txBody>
                    <a:bodyPr/>
                    <a:lstStyle/>
                    <a:p>
                      <a:pPr algn="ctr"/>
                      <a:r>
                        <a:rPr kumimoji="1" lang="en-US" altLang="ja-JP"/>
                        <a:t>×</a:t>
                      </a:r>
                      <a:endParaRPr kumimoji="1" lang="ja-JP" altLang="en-US"/>
                    </a:p>
                  </a:txBody>
                  <a:tcPr anchor="c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a:t>×</a:t>
                      </a:r>
                      <a:endParaRPr kumimoji="1" lang="ja-JP" altLang="en-US"/>
                    </a:p>
                  </a:txBody>
                  <a:tcPr anchor="ctr">
                    <a:solidFill>
                      <a:schemeClr val="bg1"/>
                    </a:solidFill>
                  </a:tcPr>
                </a:tc>
                <a:extLst>
                  <a:ext uri="{0D108BD9-81ED-4DB2-BD59-A6C34878D82A}">
                    <a16:rowId xmlns:a16="http://schemas.microsoft.com/office/drawing/2014/main" val="10003"/>
                  </a:ext>
                </a:extLst>
              </a:tr>
              <a:tr h="728410">
                <a:tc>
                  <a:txBody>
                    <a:bodyPr/>
                    <a:lstStyle/>
                    <a:p>
                      <a:pPr algn="ctr"/>
                      <a:r>
                        <a:rPr kumimoji="1" lang="ja-JP" altLang="en-US" b="1"/>
                        <a:t>スコープ範囲</a:t>
                      </a:r>
                      <a:endParaRPr kumimoji="1" lang="en-US" altLang="ja-JP" b="1"/>
                    </a:p>
                    <a:p>
                      <a:pPr algn="ctr"/>
                      <a:r>
                        <a:rPr kumimoji="1" lang="ja-JP" altLang="en-US" sz="1100" b="1"/>
                        <a:t>（読み取り可能範囲）</a:t>
                      </a:r>
                    </a:p>
                  </a:txBody>
                  <a:tcPr anchor="ctr">
                    <a:solidFill>
                      <a:schemeClr val="bg1"/>
                    </a:solidFill>
                  </a:tcPr>
                </a:tc>
                <a:tc>
                  <a:txBody>
                    <a:bodyPr/>
                    <a:lstStyle/>
                    <a:p>
                      <a:r>
                        <a:rPr kumimoji="1" lang="ja-JP" altLang="en-US"/>
                        <a:t>関数内</a:t>
                      </a:r>
                      <a:endParaRPr kumimoji="1" lang="en-US" altLang="ja-JP"/>
                    </a:p>
                    <a:p>
                      <a:r>
                        <a:rPr kumimoji="1" lang="en-US" altLang="ja-JP" sz="1600"/>
                        <a:t>function</a:t>
                      </a:r>
                      <a:r>
                        <a:rPr kumimoji="1" lang="en-US" altLang="ja-JP" sz="1600" baseline="0"/>
                        <a:t> </a:t>
                      </a:r>
                      <a:r>
                        <a:rPr kumimoji="1" lang="ja-JP" altLang="en-US" sz="1600" baseline="0"/>
                        <a:t>の</a:t>
                      </a:r>
                      <a:r>
                        <a:rPr kumimoji="1" lang="en-US" altLang="ja-JP" sz="1600" baseline="0"/>
                        <a:t> {} </a:t>
                      </a:r>
                      <a:r>
                        <a:rPr kumimoji="1" lang="ja-JP" altLang="en-US" sz="1600" baseline="0"/>
                        <a:t>内</a:t>
                      </a:r>
                      <a:endParaRPr kumimoji="1" lang="ja-JP" altLang="en-US" sz="1600"/>
                    </a:p>
                  </a:txBody>
                  <a:tcPr anchor="ctr">
                    <a:solidFill>
                      <a:schemeClr val="bg1"/>
                    </a:solidFill>
                  </a:tcPr>
                </a:tc>
                <a:tc>
                  <a:txBody>
                    <a:bodyPr/>
                    <a:lstStyle/>
                    <a:p>
                      <a:r>
                        <a:rPr kumimoji="1" lang="ja-JP" altLang="en-US"/>
                        <a:t>ブロック内</a:t>
                      </a:r>
                      <a:endParaRPr kumimoji="1" lang="en-US" altLang="ja-JP"/>
                    </a:p>
                    <a:p>
                      <a:r>
                        <a:rPr kumimoji="1" lang="en-US" altLang="ja-JP" sz="1600" kern="1200">
                          <a:effectLst/>
                        </a:rPr>
                        <a:t>if, for </a:t>
                      </a:r>
                      <a:r>
                        <a:rPr kumimoji="1" lang="ja-JP" altLang="en-US" sz="1600" kern="1200">
                          <a:effectLst/>
                        </a:rPr>
                        <a:t>等の </a:t>
                      </a:r>
                      <a:r>
                        <a:rPr kumimoji="1" lang="en-US" altLang="ja-JP" sz="1600" kern="1200">
                          <a:effectLst/>
                        </a:rPr>
                        <a:t>{} </a:t>
                      </a:r>
                      <a:r>
                        <a:rPr kumimoji="1" lang="ja-JP" altLang="en-US" sz="1600" kern="1200">
                          <a:effectLst/>
                        </a:rPr>
                        <a:t>内</a:t>
                      </a:r>
                      <a:endParaRPr kumimoji="1" lang="ja-JP" altLang="en-US" sz="1600"/>
                    </a:p>
                  </a:txBody>
                  <a:tcPr anchor="ctr">
                    <a:solidFill>
                      <a:schemeClr val="bg1"/>
                    </a:solidFill>
                  </a:tcPr>
                </a:tc>
                <a:tc>
                  <a:txBody>
                    <a:bodyPr/>
                    <a:lstStyle/>
                    <a:p>
                      <a:r>
                        <a:rPr kumimoji="1" lang="ja-JP" altLang="en-US"/>
                        <a:t>ブロック内</a:t>
                      </a:r>
                      <a:endParaRPr kumimoji="1" lang="en-US" altLang="ja-JP"/>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kern="1200">
                          <a:effectLst/>
                        </a:rPr>
                        <a:t>if, for </a:t>
                      </a:r>
                      <a:r>
                        <a:rPr kumimoji="1" lang="ja-JP" altLang="en-US" sz="1600" kern="1200">
                          <a:effectLst/>
                        </a:rPr>
                        <a:t>等の </a:t>
                      </a:r>
                      <a:r>
                        <a:rPr kumimoji="1" lang="en-US" altLang="ja-JP" sz="1600" kern="1200">
                          <a:effectLst/>
                        </a:rPr>
                        <a:t>{} </a:t>
                      </a:r>
                      <a:r>
                        <a:rPr kumimoji="1" lang="ja-JP" altLang="en-US" sz="1600" kern="1200">
                          <a:effectLst/>
                        </a:rPr>
                        <a:t>内</a:t>
                      </a:r>
                      <a:endParaRPr kumimoji="1" lang="ja-JP" altLang="en-US" sz="1600"/>
                    </a:p>
                  </a:txBody>
                  <a:tcPr anchor="ctr">
                    <a:solidFill>
                      <a:schemeClr val="bg1"/>
                    </a:solidFill>
                  </a:tcPr>
                </a:tc>
                <a:extLst>
                  <a:ext uri="{0D108BD9-81ED-4DB2-BD59-A6C34878D82A}">
                    <a16:rowId xmlns:a16="http://schemas.microsoft.com/office/drawing/2014/main" val="10004"/>
                  </a:ext>
                </a:extLst>
              </a:tr>
            </a:tbl>
          </a:graphicData>
        </a:graphic>
      </p:graphicFrame>
      <p:sp>
        <p:nvSpPr>
          <p:cNvPr id="26" name="テキスト ボックス 25"/>
          <p:cNvSpPr txBox="1"/>
          <p:nvPr/>
        </p:nvSpPr>
        <p:spPr>
          <a:xfrm>
            <a:off x="8424841" y="1540437"/>
            <a:ext cx="2511927"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ja-JP" altLang="en-US" sz="1200"/>
              <a:t>誤って変数に別の値を入れてしまったり、変数そのものを、もう一度別の用途で使ってしまったりすることを防ぐことができる</a:t>
            </a:r>
            <a:endParaRPr kumimoji="1" lang="ja-JP" altLang="en-US" sz="1200" dirty="0"/>
          </a:p>
        </p:txBody>
      </p:sp>
      <p:sp>
        <p:nvSpPr>
          <p:cNvPr id="29" name="角丸四角形 28"/>
          <p:cNvSpPr/>
          <p:nvPr/>
        </p:nvSpPr>
        <p:spPr>
          <a:xfrm>
            <a:off x="1662546" y="174566"/>
            <a:ext cx="773083" cy="3906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ES6</a:t>
            </a:r>
            <a:endParaRPr kumimoji="1" lang="ja-JP" altLang="en-US"/>
          </a:p>
        </p:txBody>
      </p:sp>
    </p:spTree>
    <p:extLst>
      <p:ext uri="{BB962C8B-B14F-4D97-AF65-F5344CB8AC3E}">
        <p14:creationId xmlns:p14="http://schemas.microsoft.com/office/powerpoint/2010/main" val="25766648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演算子</a:t>
            </a:r>
            <a:endParaRPr kumimoji="1" lang="ja-JP" altLang="en-US" dirty="0"/>
          </a:p>
        </p:txBody>
      </p:sp>
      <p:sp>
        <p:nvSpPr>
          <p:cNvPr id="3" name="コンテンツ プレースホルダー 2"/>
          <p:cNvSpPr>
            <a:spLocks noGrp="1"/>
          </p:cNvSpPr>
          <p:nvPr>
            <p:ph idx="1"/>
          </p:nvPr>
        </p:nvSpPr>
        <p:spPr>
          <a:xfrm>
            <a:off x="2589212" y="1529395"/>
            <a:ext cx="3021880" cy="5019686"/>
          </a:xfrm>
          <a:ln>
            <a:noFill/>
          </a:ln>
        </p:spPr>
        <p:txBody>
          <a:bodyPr/>
          <a:lstStyle/>
          <a:p>
            <a:r>
              <a:rPr lang="ja-JP" altLang="en-US" sz="1600" dirty="0"/>
              <a:t>算術演算子 </a:t>
            </a:r>
            <a:r>
              <a:rPr lang="ja-JP" altLang="en-US" sz="1600"/>
              <a:t>（</a:t>
            </a:r>
            <a:r>
              <a:rPr lang="en-US" altLang="ja-JP" sz="1600"/>
              <a:t>p.121</a:t>
            </a:r>
            <a:r>
              <a:rPr lang="ja-JP" altLang="en-US" sz="1600"/>
              <a:t>）</a:t>
            </a:r>
            <a:endParaRPr lang="en-US" altLang="ja-JP" sz="1600" dirty="0"/>
          </a:p>
          <a:p>
            <a:endParaRPr lang="en-US" altLang="ja-JP" sz="1600" dirty="0"/>
          </a:p>
          <a:p>
            <a:endParaRPr lang="en-US" altLang="ja-JP" sz="1600" dirty="0"/>
          </a:p>
          <a:p>
            <a:endParaRPr lang="en-US" altLang="ja-JP" sz="1600" dirty="0"/>
          </a:p>
          <a:p>
            <a:endParaRPr lang="en-US" altLang="ja-JP" sz="1600" dirty="0"/>
          </a:p>
          <a:p>
            <a:pPr marL="0" indent="0">
              <a:buNone/>
            </a:pPr>
            <a:endParaRPr lang="en-US" altLang="ja-JP" sz="1600" dirty="0"/>
          </a:p>
          <a:p>
            <a:pPr>
              <a:lnSpc>
                <a:spcPct val="150000"/>
              </a:lnSpc>
            </a:pPr>
            <a:r>
              <a:rPr lang="ja-JP" altLang="en-US" sz="1600" dirty="0"/>
              <a:t>代入演算子</a:t>
            </a:r>
            <a:r>
              <a:rPr lang="ja-JP" altLang="en-US" sz="1600"/>
              <a:t>（</a:t>
            </a:r>
            <a:r>
              <a:rPr lang="en-US" altLang="ja-JP" sz="1600"/>
              <a:t>p.121</a:t>
            </a:r>
            <a:r>
              <a:rPr lang="ja-JP" altLang="en-US" sz="1600"/>
              <a:t>）</a:t>
            </a:r>
            <a:endParaRPr lang="en-US" altLang="ja-JP" sz="1600" dirty="0"/>
          </a:p>
          <a:p>
            <a:endParaRPr lang="en-US" altLang="ja-JP" sz="1600" dirty="0"/>
          </a:p>
        </p:txBody>
      </p:sp>
      <p:graphicFrame>
        <p:nvGraphicFramePr>
          <p:cNvPr id="4" name="表 3"/>
          <p:cNvGraphicFramePr>
            <a:graphicFrameLocks noGrp="1"/>
          </p:cNvGraphicFramePr>
          <p:nvPr>
            <p:extLst>
              <p:ext uri="{D42A27DB-BD31-4B8C-83A1-F6EECF244321}">
                <p14:modId xmlns:p14="http://schemas.microsoft.com/office/powerpoint/2010/main" val="4030846280"/>
              </p:ext>
            </p:extLst>
          </p:nvPr>
        </p:nvGraphicFramePr>
        <p:xfrm>
          <a:off x="3096289" y="1919090"/>
          <a:ext cx="1080837" cy="1828800"/>
        </p:xfrm>
        <a:graphic>
          <a:graphicData uri="http://schemas.openxmlformats.org/drawingml/2006/table">
            <a:tbl>
              <a:tblPr>
                <a:tableStyleId>{3C2FFA5D-87B4-456A-9821-1D502468CF0F}</a:tableStyleId>
              </a:tblPr>
              <a:tblGrid>
                <a:gridCol w="516885">
                  <a:extLst>
                    <a:ext uri="{9D8B030D-6E8A-4147-A177-3AD203B41FA5}">
                      <a16:colId xmlns:a16="http://schemas.microsoft.com/office/drawing/2014/main" val="20000"/>
                    </a:ext>
                  </a:extLst>
                </a:gridCol>
                <a:gridCol w="563952">
                  <a:extLst>
                    <a:ext uri="{9D8B030D-6E8A-4147-A177-3AD203B41FA5}">
                      <a16:colId xmlns:a16="http://schemas.microsoft.com/office/drawing/2014/main" val="20001"/>
                    </a:ext>
                  </a:extLst>
                </a:gridCol>
              </a:tblGrid>
              <a:tr h="0">
                <a:tc>
                  <a:txBody>
                    <a:bodyPr/>
                    <a:lstStyle/>
                    <a:p>
                      <a:r>
                        <a:rPr lang="en-US" altLang="ja-JP" sz="1400" dirty="0"/>
                        <a:t>+</a:t>
                      </a:r>
                    </a:p>
                  </a:txBody>
                  <a:tcPr anchor="ctr"/>
                </a:tc>
                <a:tc>
                  <a:txBody>
                    <a:bodyPr/>
                    <a:lstStyle/>
                    <a:p>
                      <a:r>
                        <a:rPr lang="ja-JP" altLang="en-US" sz="1400" dirty="0"/>
                        <a:t>加算</a:t>
                      </a:r>
                    </a:p>
                  </a:txBody>
                  <a:tcPr anchor="ctr"/>
                </a:tc>
                <a:extLst>
                  <a:ext uri="{0D108BD9-81ED-4DB2-BD59-A6C34878D82A}">
                    <a16:rowId xmlns:a16="http://schemas.microsoft.com/office/drawing/2014/main" val="10000"/>
                  </a:ext>
                </a:extLst>
              </a:tr>
              <a:tr h="0">
                <a:tc>
                  <a:txBody>
                    <a:bodyPr/>
                    <a:lstStyle/>
                    <a:p>
                      <a:r>
                        <a:rPr lang="en-US" altLang="ja-JP" sz="1400"/>
                        <a:t>-</a:t>
                      </a:r>
                    </a:p>
                  </a:txBody>
                  <a:tcPr anchor="ctr"/>
                </a:tc>
                <a:tc>
                  <a:txBody>
                    <a:bodyPr/>
                    <a:lstStyle/>
                    <a:p>
                      <a:r>
                        <a:rPr lang="ja-JP" altLang="en-US" sz="1400" dirty="0"/>
                        <a:t>減算</a:t>
                      </a:r>
                    </a:p>
                  </a:txBody>
                  <a:tcPr anchor="ctr"/>
                </a:tc>
                <a:extLst>
                  <a:ext uri="{0D108BD9-81ED-4DB2-BD59-A6C34878D82A}">
                    <a16:rowId xmlns:a16="http://schemas.microsoft.com/office/drawing/2014/main" val="10001"/>
                  </a:ext>
                </a:extLst>
              </a:tr>
              <a:tr h="0">
                <a:tc>
                  <a:txBody>
                    <a:bodyPr/>
                    <a:lstStyle/>
                    <a:p>
                      <a:r>
                        <a:rPr lang="ja-JP" altLang="en-US" sz="1400" dirty="0"/>
                        <a:t>*</a:t>
                      </a:r>
                    </a:p>
                  </a:txBody>
                  <a:tcPr anchor="ctr"/>
                </a:tc>
                <a:tc>
                  <a:txBody>
                    <a:bodyPr/>
                    <a:lstStyle/>
                    <a:p>
                      <a:r>
                        <a:rPr lang="ja-JP" altLang="en-US" sz="1400"/>
                        <a:t>乗算</a:t>
                      </a:r>
                    </a:p>
                  </a:txBody>
                  <a:tcPr anchor="ctr"/>
                </a:tc>
                <a:extLst>
                  <a:ext uri="{0D108BD9-81ED-4DB2-BD59-A6C34878D82A}">
                    <a16:rowId xmlns:a16="http://schemas.microsoft.com/office/drawing/2014/main" val="10002"/>
                  </a:ext>
                </a:extLst>
              </a:tr>
              <a:tr h="0">
                <a:tc>
                  <a:txBody>
                    <a:bodyPr/>
                    <a:lstStyle/>
                    <a:p>
                      <a:r>
                        <a:rPr lang="en-US" altLang="ja-JP" sz="1400"/>
                        <a:t>/</a:t>
                      </a:r>
                    </a:p>
                  </a:txBody>
                  <a:tcPr anchor="ctr"/>
                </a:tc>
                <a:tc>
                  <a:txBody>
                    <a:bodyPr/>
                    <a:lstStyle/>
                    <a:p>
                      <a:r>
                        <a:rPr lang="ja-JP" altLang="en-US" sz="1400" dirty="0"/>
                        <a:t>除算</a:t>
                      </a:r>
                    </a:p>
                  </a:txBody>
                  <a:tcPr anchor="ctr"/>
                </a:tc>
                <a:extLst>
                  <a:ext uri="{0D108BD9-81ED-4DB2-BD59-A6C34878D82A}">
                    <a16:rowId xmlns:a16="http://schemas.microsoft.com/office/drawing/2014/main" val="10003"/>
                  </a:ext>
                </a:extLst>
              </a:tr>
              <a:tr h="0">
                <a:tc>
                  <a:txBody>
                    <a:bodyPr/>
                    <a:lstStyle/>
                    <a:p>
                      <a:r>
                        <a:rPr lang="en-US" altLang="ja-JP" sz="1400"/>
                        <a:t>%</a:t>
                      </a:r>
                    </a:p>
                  </a:txBody>
                  <a:tcPr anchor="ctr"/>
                </a:tc>
                <a:tc>
                  <a:txBody>
                    <a:bodyPr/>
                    <a:lstStyle/>
                    <a:p>
                      <a:r>
                        <a:rPr lang="ja-JP" altLang="en-US" sz="1400" dirty="0"/>
                        <a:t>余り</a:t>
                      </a:r>
                    </a:p>
                  </a:txBody>
                  <a:tcPr anchor="ctr"/>
                </a:tc>
                <a:extLst>
                  <a:ext uri="{0D108BD9-81ED-4DB2-BD59-A6C34878D82A}">
                    <a16:rowId xmlns:a16="http://schemas.microsoft.com/office/drawing/2014/main" val="10004"/>
                  </a:ext>
                </a:extLst>
              </a:tr>
              <a:tr h="0">
                <a:tc>
                  <a:txBody>
                    <a:bodyPr/>
                    <a:lstStyle/>
                    <a:p>
                      <a:r>
                        <a:rPr lang="ja-JP" altLang="en-US" sz="1400"/>
                        <a:t>**</a:t>
                      </a:r>
                    </a:p>
                  </a:txBody>
                  <a:tcPr anchor="ctr"/>
                </a:tc>
                <a:tc>
                  <a:txBody>
                    <a:bodyPr/>
                    <a:lstStyle/>
                    <a:p>
                      <a:r>
                        <a:rPr lang="ja-JP" altLang="en-US" sz="1400" dirty="0"/>
                        <a:t>累乗</a:t>
                      </a:r>
                    </a:p>
                  </a:txBody>
                  <a:tcPr anchor="ctr"/>
                </a:tc>
                <a:extLst>
                  <a:ext uri="{0D108BD9-81ED-4DB2-BD59-A6C34878D82A}">
                    <a16:rowId xmlns:a16="http://schemas.microsoft.com/office/drawing/2014/main" val="10005"/>
                  </a:ext>
                </a:extLst>
              </a:tr>
            </a:tbl>
          </a:graphicData>
        </a:graphic>
      </p:graphicFrame>
      <p:graphicFrame>
        <p:nvGraphicFramePr>
          <p:cNvPr id="5" name="表 4"/>
          <p:cNvGraphicFramePr>
            <a:graphicFrameLocks noGrp="1"/>
          </p:cNvGraphicFramePr>
          <p:nvPr>
            <p:extLst>
              <p:ext uri="{D42A27DB-BD31-4B8C-83A1-F6EECF244321}">
                <p14:modId xmlns:p14="http://schemas.microsoft.com/office/powerpoint/2010/main" val="3112074383"/>
              </p:ext>
            </p:extLst>
          </p:nvPr>
        </p:nvGraphicFramePr>
        <p:xfrm>
          <a:off x="6462943" y="3032016"/>
          <a:ext cx="2913812" cy="1828800"/>
        </p:xfrm>
        <a:graphic>
          <a:graphicData uri="http://schemas.openxmlformats.org/drawingml/2006/table">
            <a:tbl>
              <a:tblPr>
                <a:tableStyleId>{3C2FFA5D-87B4-456A-9821-1D502468CF0F}</a:tableStyleId>
              </a:tblPr>
              <a:tblGrid>
                <a:gridCol w="536372">
                  <a:extLst>
                    <a:ext uri="{9D8B030D-6E8A-4147-A177-3AD203B41FA5}">
                      <a16:colId xmlns:a16="http://schemas.microsoft.com/office/drawing/2014/main" val="20000"/>
                    </a:ext>
                  </a:extLst>
                </a:gridCol>
                <a:gridCol w="2377440">
                  <a:extLst>
                    <a:ext uri="{9D8B030D-6E8A-4147-A177-3AD203B41FA5}">
                      <a16:colId xmlns:a16="http://schemas.microsoft.com/office/drawing/2014/main" val="20001"/>
                    </a:ext>
                  </a:extLst>
                </a:gridCol>
              </a:tblGrid>
              <a:tr h="0">
                <a:tc>
                  <a:txBody>
                    <a:bodyPr/>
                    <a:lstStyle/>
                    <a:p>
                      <a:r>
                        <a:rPr lang="en-US" altLang="ja-JP" sz="1400" dirty="0"/>
                        <a:t>===</a:t>
                      </a:r>
                    </a:p>
                  </a:txBody>
                  <a:tcPr anchor="ctr"/>
                </a:tc>
                <a:tc>
                  <a:txBody>
                    <a:bodyPr/>
                    <a:lstStyle/>
                    <a:p>
                      <a:r>
                        <a:rPr lang="ja-JP" altLang="en-US" sz="1400" dirty="0"/>
                        <a:t>値が等しければ</a:t>
                      </a:r>
                      <a:r>
                        <a:rPr lang="en-US" altLang="ja-JP" sz="1400" dirty="0"/>
                        <a:t>true</a:t>
                      </a:r>
                    </a:p>
                  </a:txBody>
                  <a:tcPr anchor="ctr"/>
                </a:tc>
                <a:extLst>
                  <a:ext uri="{0D108BD9-81ED-4DB2-BD59-A6C34878D82A}">
                    <a16:rowId xmlns:a16="http://schemas.microsoft.com/office/drawing/2014/main" val="10000"/>
                  </a:ext>
                </a:extLst>
              </a:tr>
              <a:tr h="0">
                <a:tc>
                  <a:txBody>
                    <a:bodyPr/>
                    <a:lstStyle/>
                    <a:p>
                      <a:r>
                        <a:rPr lang="en-US" altLang="ja-JP" sz="1400" dirty="0"/>
                        <a:t>!==</a:t>
                      </a:r>
                    </a:p>
                  </a:txBody>
                  <a:tcPr anchor="ctr"/>
                </a:tc>
                <a:tc>
                  <a:txBody>
                    <a:bodyPr/>
                    <a:lstStyle/>
                    <a:p>
                      <a:r>
                        <a:rPr lang="ja-JP" altLang="en-US" sz="1400"/>
                        <a:t>値が等しくなければ</a:t>
                      </a:r>
                      <a:r>
                        <a:rPr lang="en-US" altLang="ja-JP" sz="1400"/>
                        <a:t>true</a:t>
                      </a:r>
                    </a:p>
                  </a:txBody>
                  <a:tcPr anchor="ctr"/>
                </a:tc>
                <a:extLst>
                  <a:ext uri="{0D108BD9-81ED-4DB2-BD59-A6C34878D82A}">
                    <a16:rowId xmlns:a16="http://schemas.microsoft.com/office/drawing/2014/main" val="10001"/>
                  </a:ext>
                </a:extLst>
              </a:tr>
              <a:tr h="0">
                <a:tc>
                  <a:txBody>
                    <a:bodyPr/>
                    <a:lstStyle/>
                    <a:p>
                      <a:r>
                        <a:rPr lang="en-US" altLang="ja-JP" sz="1400" dirty="0"/>
                        <a:t>&gt;</a:t>
                      </a:r>
                    </a:p>
                  </a:txBody>
                  <a:tcPr anchor="ctr"/>
                </a:tc>
                <a:tc>
                  <a:txBody>
                    <a:bodyPr/>
                    <a:lstStyle/>
                    <a:p>
                      <a:r>
                        <a:rPr lang="ja-JP" altLang="en-US" sz="1400" dirty="0"/>
                        <a:t>値が大きければ</a:t>
                      </a:r>
                      <a:r>
                        <a:rPr lang="en-US" altLang="ja-JP" sz="1400" dirty="0"/>
                        <a:t>true</a:t>
                      </a:r>
                    </a:p>
                  </a:txBody>
                  <a:tcPr anchor="ctr"/>
                </a:tc>
                <a:extLst>
                  <a:ext uri="{0D108BD9-81ED-4DB2-BD59-A6C34878D82A}">
                    <a16:rowId xmlns:a16="http://schemas.microsoft.com/office/drawing/2014/main" val="10002"/>
                  </a:ext>
                </a:extLst>
              </a:tr>
              <a:tr h="0">
                <a:tc>
                  <a:txBody>
                    <a:bodyPr/>
                    <a:lstStyle/>
                    <a:p>
                      <a:r>
                        <a:rPr lang="en-US" altLang="ja-JP" sz="1400" dirty="0"/>
                        <a:t>&lt;</a:t>
                      </a:r>
                    </a:p>
                  </a:txBody>
                  <a:tcPr anchor="ctr"/>
                </a:tc>
                <a:tc>
                  <a:txBody>
                    <a:bodyPr/>
                    <a:lstStyle/>
                    <a:p>
                      <a:r>
                        <a:rPr lang="ja-JP" altLang="en-US" sz="1400"/>
                        <a:t>値が小さければ</a:t>
                      </a:r>
                      <a:r>
                        <a:rPr lang="en-US" altLang="ja-JP" sz="1400"/>
                        <a:t>true</a:t>
                      </a:r>
                    </a:p>
                  </a:txBody>
                  <a:tcPr anchor="ctr"/>
                </a:tc>
                <a:extLst>
                  <a:ext uri="{0D108BD9-81ED-4DB2-BD59-A6C34878D82A}">
                    <a16:rowId xmlns:a16="http://schemas.microsoft.com/office/drawing/2014/main" val="10003"/>
                  </a:ext>
                </a:extLst>
              </a:tr>
              <a:tr h="0">
                <a:tc>
                  <a:txBody>
                    <a:bodyPr/>
                    <a:lstStyle/>
                    <a:p>
                      <a:r>
                        <a:rPr lang="en-US" altLang="ja-JP" sz="1400" dirty="0"/>
                        <a:t>&gt;=</a:t>
                      </a:r>
                    </a:p>
                  </a:txBody>
                  <a:tcPr anchor="ctr"/>
                </a:tc>
                <a:tc>
                  <a:txBody>
                    <a:bodyPr/>
                    <a:lstStyle/>
                    <a:p>
                      <a:r>
                        <a:rPr lang="ja-JP" altLang="en-US" sz="1400"/>
                        <a:t>値が同じか大きければ</a:t>
                      </a:r>
                      <a:r>
                        <a:rPr lang="en-US" altLang="ja-JP" sz="1400"/>
                        <a:t>true</a:t>
                      </a:r>
                    </a:p>
                  </a:txBody>
                  <a:tcPr anchor="ctr"/>
                </a:tc>
                <a:extLst>
                  <a:ext uri="{0D108BD9-81ED-4DB2-BD59-A6C34878D82A}">
                    <a16:rowId xmlns:a16="http://schemas.microsoft.com/office/drawing/2014/main" val="10004"/>
                  </a:ext>
                </a:extLst>
              </a:tr>
              <a:tr h="0">
                <a:tc>
                  <a:txBody>
                    <a:bodyPr/>
                    <a:lstStyle/>
                    <a:p>
                      <a:r>
                        <a:rPr lang="en-US" altLang="ja-JP" sz="1400" dirty="0"/>
                        <a:t>&lt;=</a:t>
                      </a:r>
                    </a:p>
                  </a:txBody>
                  <a:tcPr anchor="ctr"/>
                </a:tc>
                <a:tc>
                  <a:txBody>
                    <a:bodyPr/>
                    <a:lstStyle/>
                    <a:p>
                      <a:r>
                        <a:rPr lang="ja-JP" altLang="en-US" sz="1400" dirty="0"/>
                        <a:t>値が同じが小さければ</a:t>
                      </a:r>
                      <a:r>
                        <a:rPr lang="en-US" altLang="ja-JP" sz="1400" dirty="0"/>
                        <a:t>true</a:t>
                      </a:r>
                    </a:p>
                  </a:txBody>
                  <a:tcPr anchor="ctr"/>
                </a:tc>
                <a:extLst>
                  <a:ext uri="{0D108BD9-81ED-4DB2-BD59-A6C34878D82A}">
                    <a16:rowId xmlns:a16="http://schemas.microsoft.com/office/drawing/2014/main" val="10005"/>
                  </a:ext>
                </a:extLst>
              </a:tr>
            </a:tbl>
          </a:graphicData>
        </a:graphic>
      </p:graphicFrame>
      <p:sp>
        <p:nvSpPr>
          <p:cNvPr id="14" name="コンテンツ プレースホルダー 2"/>
          <p:cNvSpPr txBox="1">
            <a:spLocks/>
          </p:cNvSpPr>
          <p:nvPr/>
        </p:nvSpPr>
        <p:spPr>
          <a:xfrm>
            <a:off x="6026765" y="1529395"/>
            <a:ext cx="3021880" cy="5019686"/>
          </a:xfrm>
          <a:prstGeom prst="rect">
            <a:avLst/>
          </a:prstGeom>
          <a:ln>
            <a:noFill/>
          </a:ln>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sz="1600" dirty="0"/>
              <a:t>論理演算子</a:t>
            </a:r>
            <a:r>
              <a:rPr lang="ja-JP" altLang="en-US" sz="1600"/>
              <a:t>（</a:t>
            </a:r>
            <a:r>
              <a:rPr lang="en-US" altLang="ja-JP" sz="1600"/>
              <a:t>p.92-93</a:t>
            </a:r>
            <a:r>
              <a:rPr lang="ja-JP" altLang="en-US" sz="1600"/>
              <a:t>）</a:t>
            </a:r>
            <a:endParaRPr lang="en-US" altLang="ja-JP" sz="1600" dirty="0"/>
          </a:p>
          <a:p>
            <a:endParaRPr lang="en-US" altLang="ja-JP" sz="1600" dirty="0"/>
          </a:p>
          <a:p>
            <a:pPr marL="0" indent="0">
              <a:buNone/>
            </a:pPr>
            <a:endParaRPr lang="en-US" altLang="ja-JP" sz="1600" dirty="0"/>
          </a:p>
          <a:p>
            <a:r>
              <a:rPr lang="ja-JP" altLang="en-US" sz="1600" dirty="0"/>
              <a:t>比較演算子</a:t>
            </a:r>
            <a:r>
              <a:rPr lang="ja-JP" altLang="en-US" sz="1600"/>
              <a:t>（</a:t>
            </a:r>
            <a:r>
              <a:rPr lang="en-US" altLang="ja-JP" sz="1600"/>
              <a:t>p.86</a:t>
            </a:r>
            <a:r>
              <a:rPr lang="ja-JP" altLang="en-US" sz="1600"/>
              <a:t>）</a:t>
            </a:r>
            <a:endParaRPr lang="en-US" altLang="ja-JP" sz="1600" dirty="0"/>
          </a:p>
          <a:p>
            <a:endParaRPr lang="en-US" altLang="ja-JP" sz="1600" dirty="0"/>
          </a:p>
          <a:p>
            <a:endParaRPr lang="en-US" altLang="ja-JP" sz="1600" dirty="0"/>
          </a:p>
          <a:p>
            <a:endParaRPr lang="en-US" altLang="ja-JP" sz="1600" dirty="0"/>
          </a:p>
          <a:p>
            <a:endParaRPr lang="en-US" altLang="ja-JP" sz="1600" dirty="0"/>
          </a:p>
          <a:p>
            <a:endParaRPr lang="en-US" altLang="ja-JP" sz="1600" dirty="0"/>
          </a:p>
          <a:p>
            <a:pPr>
              <a:lnSpc>
                <a:spcPct val="150000"/>
              </a:lnSpc>
            </a:pPr>
            <a:r>
              <a:rPr lang="ja-JP" altLang="en-US" sz="1600"/>
              <a:t>その他演算子</a:t>
            </a:r>
            <a:endParaRPr lang="en-US" altLang="ja-JP" sz="1600" dirty="0"/>
          </a:p>
          <a:p>
            <a:endParaRPr lang="en-US" altLang="ja-JP" sz="1600" dirty="0"/>
          </a:p>
        </p:txBody>
      </p:sp>
      <p:graphicFrame>
        <p:nvGraphicFramePr>
          <p:cNvPr id="7" name="表 6"/>
          <p:cNvGraphicFramePr>
            <a:graphicFrameLocks noGrp="1"/>
          </p:cNvGraphicFramePr>
          <p:nvPr>
            <p:extLst>
              <p:ext uri="{D42A27DB-BD31-4B8C-83A1-F6EECF244321}">
                <p14:modId xmlns:p14="http://schemas.microsoft.com/office/powerpoint/2010/main" val="1535776851"/>
              </p:ext>
            </p:extLst>
          </p:nvPr>
        </p:nvGraphicFramePr>
        <p:xfrm>
          <a:off x="6462943" y="1919090"/>
          <a:ext cx="3844838" cy="609600"/>
        </p:xfrm>
        <a:graphic>
          <a:graphicData uri="http://schemas.openxmlformats.org/drawingml/2006/table">
            <a:tbl>
              <a:tblPr>
                <a:tableStyleId>{3C2FFA5D-87B4-456A-9821-1D502468CF0F}</a:tableStyleId>
              </a:tblPr>
              <a:tblGrid>
                <a:gridCol w="519747">
                  <a:extLst>
                    <a:ext uri="{9D8B030D-6E8A-4147-A177-3AD203B41FA5}">
                      <a16:colId xmlns:a16="http://schemas.microsoft.com/office/drawing/2014/main" val="20000"/>
                    </a:ext>
                  </a:extLst>
                </a:gridCol>
                <a:gridCol w="3325091">
                  <a:extLst>
                    <a:ext uri="{9D8B030D-6E8A-4147-A177-3AD203B41FA5}">
                      <a16:colId xmlns:a16="http://schemas.microsoft.com/office/drawing/2014/main" val="20001"/>
                    </a:ext>
                  </a:extLst>
                </a:gridCol>
              </a:tblGrid>
              <a:tr h="0">
                <a:tc>
                  <a:txBody>
                    <a:bodyPr/>
                    <a:lstStyle/>
                    <a:p>
                      <a:r>
                        <a:rPr lang="en-US" altLang="ja-JP" sz="1400" dirty="0"/>
                        <a:t>&amp;&amp;</a:t>
                      </a:r>
                    </a:p>
                  </a:txBody>
                  <a:tcPr anchor="ctr"/>
                </a:tc>
                <a:tc>
                  <a:txBody>
                    <a:bodyPr/>
                    <a:lstStyle/>
                    <a:p>
                      <a:r>
                        <a:rPr lang="ja-JP" altLang="en-US" sz="1400" dirty="0"/>
                        <a:t>条件が両方成立すれば</a:t>
                      </a:r>
                      <a:r>
                        <a:rPr lang="en-US" sz="1400" dirty="0"/>
                        <a:t>true (AND)</a:t>
                      </a:r>
                    </a:p>
                  </a:txBody>
                  <a:tcPr anchor="ctr"/>
                </a:tc>
                <a:extLst>
                  <a:ext uri="{0D108BD9-81ED-4DB2-BD59-A6C34878D82A}">
                    <a16:rowId xmlns:a16="http://schemas.microsoft.com/office/drawing/2014/main" val="10000"/>
                  </a:ext>
                </a:extLst>
              </a:tr>
              <a:tr h="0">
                <a:tc>
                  <a:txBody>
                    <a:bodyPr/>
                    <a:lstStyle/>
                    <a:p>
                      <a:r>
                        <a:rPr lang="en-US" altLang="ja-JP" sz="1400" dirty="0"/>
                        <a:t>||</a:t>
                      </a:r>
                    </a:p>
                  </a:txBody>
                  <a:tcPr anchor="ctr"/>
                </a:tc>
                <a:tc>
                  <a:txBody>
                    <a:bodyPr/>
                    <a:lstStyle/>
                    <a:p>
                      <a:r>
                        <a:rPr lang="ja-JP" altLang="en-US" sz="1400" dirty="0"/>
                        <a:t>どちらかの条件が成立すれば</a:t>
                      </a:r>
                      <a:r>
                        <a:rPr lang="en-US" altLang="ja-JP" sz="1400" dirty="0"/>
                        <a:t>true (OR)</a:t>
                      </a:r>
                    </a:p>
                  </a:txBody>
                  <a:tcPr anchor="ctr"/>
                </a:tc>
                <a:extLst>
                  <a:ext uri="{0D108BD9-81ED-4DB2-BD59-A6C34878D82A}">
                    <a16:rowId xmlns:a16="http://schemas.microsoft.com/office/drawing/2014/main" val="10001"/>
                  </a:ext>
                </a:extLst>
              </a:tr>
            </a:tbl>
          </a:graphicData>
        </a:graphic>
      </p:graphicFrame>
      <p:graphicFrame>
        <p:nvGraphicFramePr>
          <p:cNvPr id="10" name="表 9"/>
          <p:cNvGraphicFramePr>
            <a:graphicFrameLocks noGrp="1"/>
          </p:cNvGraphicFramePr>
          <p:nvPr>
            <p:extLst>
              <p:ext uri="{D42A27DB-BD31-4B8C-83A1-F6EECF244321}">
                <p14:modId xmlns:p14="http://schemas.microsoft.com/office/powerpoint/2010/main" val="1090911878"/>
              </p:ext>
            </p:extLst>
          </p:nvPr>
        </p:nvGraphicFramePr>
        <p:xfrm>
          <a:off x="3096289" y="4253485"/>
          <a:ext cx="2007725" cy="2133600"/>
        </p:xfrm>
        <a:graphic>
          <a:graphicData uri="http://schemas.openxmlformats.org/drawingml/2006/table">
            <a:tbl>
              <a:tblPr>
                <a:tableStyleId>{3C2FFA5D-87B4-456A-9821-1D502468CF0F}</a:tableStyleId>
              </a:tblPr>
              <a:tblGrid>
                <a:gridCol w="544685">
                  <a:extLst>
                    <a:ext uri="{9D8B030D-6E8A-4147-A177-3AD203B41FA5}">
                      <a16:colId xmlns:a16="http://schemas.microsoft.com/office/drawing/2014/main" val="20000"/>
                    </a:ext>
                  </a:extLst>
                </a:gridCol>
                <a:gridCol w="1463040">
                  <a:extLst>
                    <a:ext uri="{9D8B030D-6E8A-4147-A177-3AD203B41FA5}">
                      <a16:colId xmlns:a16="http://schemas.microsoft.com/office/drawing/2014/main" val="20001"/>
                    </a:ext>
                  </a:extLst>
                </a:gridCol>
              </a:tblGrid>
              <a:tr h="0">
                <a:tc>
                  <a:txBody>
                    <a:bodyPr/>
                    <a:lstStyle/>
                    <a:p>
                      <a:r>
                        <a:rPr lang="en-US" altLang="ja-JP" sz="1400" dirty="0"/>
                        <a:t>=</a:t>
                      </a:r>
                    </a:p>
                  </a:txBody>
                  <a:tcPr anchor="ctr"/>
                </a:tc>
                <a:tc>
                  <a:txBody>
                    <a:bodyPr/>
                    <a:lstStyle/>
                    <a:p>
                      <a:r>
                        <a:rPr lang="ja-JP" altLang="en-US" sz="1400" dirty="0"/>
                        <a:t>代入</a:t>
                      </a:r>
                    </a:p>
                  </a:txBody>
                  <a:tcPr anchor="ctr"/>
                </a:tc>
                <a:extLst>
                  <a:ext uri="{0D108BD9-81ED-4DB2-BD59-A6C34878D82A}">
                    <a16:rowId xmlns:a16="http://schemas.microsoft.com/office/drawing/2014/main" val="10000"/>
                  </a:ext>
                </a:extLst>
              </a:tr>
              <a:tr h="0">
                <a:tc>
                  <a:txBody>
                    <a:bodyPr/>
                    <a:lstStyle/>
                    <a:p>
                      <a:r>
                        <a:rPr lang="en-US" altLang="ja-JP" sz="1400"/>
                        <a:t>+=</a:t>
                      </a:r>
                    </a:p>
                  </a:txBody>
                  <a:tcPr anchor="ctr"/>
                </a:tc>
                <a:tc>
                  <a:txBody>
                    <a:bodyPr/>
                    <a:lstStyle/>
                    <a:p>
                      <a:r>
                        <a:rPr lang="ja-JP" altLang="en-US" sz="1400"/>
                        <a:t>加算して代入</a:t>
                      </a:r>
                    </a:p>
                  </a:txBody>
                  <a:tcPr anchor="ctr"/>
                </a:tc>
                <a:extLst>
                  <a:ext uri="{0D108BD9-81ED-4DB2-BD59-A6C34878D82A}">
                    <a16:rowId xmlns:a16="http://schemas.microsoft.com/office/drawing/2014/main" val="10001"/>
                  </a:ext>
                </a:extLst>
              </a:tr>
              <a:tr h="0">
                <a:tc>
                  <a:txBody>
                    <a:bodyPr/>
                    <a:lstStyle/>
                    <a:p>
                      <a:r>
                        <a:rPr lang="en-US" altLang="ja-JP" sz="1400" dirty="0"/>
                        <a:t>-=</a:t>
                      </a:r>
                    </a:p>
                  </a:txBody>
                  <a:tcPr anchor="ctr"/>
                </a:tc>
                <a:tc>
                  <a:txBody>
                    <a:bodyPr/>
                    <a:lstStyle/>
                    <a:p>
                      <a:r>
                        <a:rPr lang="ja-JP" altLang="en-US" sz="1400"/>
                        <a:t>減算して代入</a:t>
                      </a:r>
                    </a:p>
                  </a:txBody>
                  <a:tcPr anchor="ctr"/>
                </a:tc>
                <a:extLst>
                  <a:ext uri="{0D108BD9-81ED-4DB2-BD59-A6C34878D82A}">
                    <a16:rowId xmlns:a16="http://schemas.microsoft.com/office/drawing/2014/main" val="10002"/>
                  </a:ext>
                </a:extLst>
              </a:tr>
              <a:tr h="0">
                <a:tc>
                  <a:txBody>
                    <a:bodyPr/>
                    <a:lstStyle/>
                    <a:p>
                      <a:r>
                        <a:rPr lang="ja-JP" altLang="en-US" sz="1400"/>
                        <a:t>*</a:t>
                      </a:r>
                      <a:r>
                        <a:rPr lang="en-US" altLang="ja-JP" sz="1400"/>
                        <a:t>=</a:t>
                      </a:r>
                    </a:p>
                  </a:txBody>
                  <a:tcPr anchor="ctr"/>
                </a:tc>
                <a:tc>
                  <a:txBody>
                    <a:bodyPr/>
                    <a:lstStyle/>
                    <a:p>
                      <a:r>
                        <a:rPr lang="ja-JP" altLang="en-US" sz="1400"/>
                        <a:t>乗算して代入</a:t>
                      </a:r>
                    </a:p>
                  </a:txBody>
                  <a:tcPr anchor="ctr"/>
                </a:tc>
                <a:extLst>
                  <a:ext uri="{0D108BD9-81ED-4DB2-BD59-A6C34878D82A}">
                    <a16:rowId xmlns:a16="http://schemas.microsoft.com/office/drawing/2014/main" val="10003"/>
                  </a:ext>
                </a:extLst>
              </a:tr>
              <a:tr h="0">
                <a:tc>
                  <a:txBody>
                    <a:bodyPr/>
                    <a:lstStyle/>
                    <a:p>
                      <a:r>
                        <a:rPr lang="en-US" altLang="ja-JP" sz="1400"/>
                        <a:t>/=</a:t>
                      </a:r>
                    </a:p>
                  </a:txBody>
                  <a:tcPr anchor="ctr"/>
                </a:tc>
                <a:tc>
                  <a:txBody>
                    <a:bodyPr/>
                    <a:lstStyle/>
                    <a:p>
                      <a:r>
                        <a:rPr lang="ja-JP" altLang="en-US" sz="1400"/>
                        <a:t>除算して代入</a:t>
                      </a:r>
                    </a:p>
                  </a:txBody>
                  <a:tcPr anchor="ctr"/>
                </a:tc>
                <a:extLst>
                  <a:ext uri="{0D108BD9-81ED-4DB2-BD59-A6C34878D82A}">
                    <a16:rowId xmlns:a16="http://schemas.microsoft.com/office/drawing/2014/main" val="10004"/>
                  </a:ext>
                </a:extLst>
              </a:tr>
              <a:tr h="0">
                <a:tc>
                  <a:txBody>
                    <a:bodyPr/>
                    <a:lstStyle/>
                    <a:p>
                      <a:r>
                        <a:rPr lang="en-US" altLang="ja-JP" sz="1400"/>
                        <a:t>%=</a:t>
                      </a:r>
                    </a:p>
                  </a:txBody>
                  <a:tcPr anchor="ctr"/>
                </a:tc>
                <a:tc>
                  <a:txBody>
                    <a:bodyPr/>
                    <a:lstStyle/>
                    <a:p>
                      <a:r>
                        <a:rPr lang="ja-JP" altLang="en-US" sz="1400"/>
                        <a:t>乗余して代入</a:t>
                      </a:r>
                    </a:p>
                  </a:txBody>
                  <a:tcPr anchor="ctr"/>
                </a:tc>
                <a:extLst>
                  <a:ext uri="{0D108BD9-81ED-4DB2-BD59-A6C34878D82A}">
                    <a16:rowId xmlns:a16="http://schemas.microsoft.com/office/drawing/2014/main" val="10005"/>
                  </a:ext>
                </a:extLst>
              </a:tr>
              <a:tr h="0">
                <a:tc>
                  <a:txBody>
                    <a:bodyPr/>
                    <a:lstStyle/>
                    <a:p>
                      <a:r>
                        <a:rPr lang="ja-JP" altLang="en-US" sz="1400"/>
                        <a:t>**</a:t>
                      </a:r>
                      <a:r>
                        <a:rPr lang="en-US" altLang="ja-JP" sz="1400"/>
                        <a:t>=</a:t>
                      </a:r>
                    </a:p>
                  </a:txBody>
                  <a:tcPr anchor="ctr"/>
                </a:tc>
                <a:tc>
                  <a:txBody>
                    <a:bodyPr/>
                    <a:lstStyle/>
                    <a:p>
                      <a:r>
                        <a:rPr lang="ja-JP" altLang="en-US" sz="1400" dirty="0"/>
                        <a:t>累乗して代入</a:t>
                      </a:r>
                    </a:p>
                  </a:txBody>
                  <a:tcPr anchor="ctr"/>
                </a:tc>
                <a:extLst>
                  <a:ext uri="{0D108BD9-81ED-4DB2-BD59-A6C34878D82A}">
                    <a16:rowId xmlns:a16="http://schemas.microsoft.com/office/drawing/2014/main" val="10006"/>
                  </a:ext>
                </a:extLst>
              </a:tr>
            </a:tbl>
          </a:graphicData>
        </a:graphic>
      </p:graphicFrame>
      <p:graphicFrame>
        <p:nvGraphicFramePr>
          <p:cNvPr id="15" name="表 14"/>
          <p:cNvGraphicFramePr>
            <a:graphicFrameLocks noGrp="1"/>
          </p:cNvGraphicFramePr>
          <p:nvPr>
            <p:extLst>
              <p:ext uri="{D42A27DB-BD31-4B8C-83A1-F6EECF244321}">
                <p14:modId xmlns:p14="http://schemas.microsoft.com/office/powerpoint/2010/main" val="267622265"/>
              </p:ext>
            </p:extLst>
          </p:nvPr>
        </p:nvGraphicFramePr>
        <p:xfrm>
          <a:off x="6462943" y="5320285"/>
          <a:ext cx="3354388" cy="1036320"/>
        </p:xfrm>
        <a:graphic>
          <a:graphicData uri="http://schemas.openxmlformats.org/drawingml/2006/table">
            <a:tbl>
              <a:tblPr>
                <a:tableStyleId>{3C2FFA5D-87B4-456A-9821-1D502468CF0F}</a:tableStyleId>
              </a:tblPr>
              <a:tblGrid>
                <a:gridCol w="635495">
                  <a:extLst>
                    <a:ext uri="{9D8B030D-6E8A-4147-A177-3AD203B41FA5}">
                      <a16:colId xmlns:a16="http://schemas.microsoft.com/office/drawing/2014/main" val="20000"/>
                    </a:ext>
                  </a:extLst>
                </a:gridCol>
                <a:gridCol w="2718893">
                  <a:extLst>
                    <a:ext uri="{9D8B030D-6E8A-4147-A177-3AD203B41FA5}">
                      <a16:colId xmlns:a16="http://schemas.microsoft.com/office/drawing/2014/main" val="20001"/>
                    </a:ext>
                  </a:extLst>
                </a:gridCol>
              </a:tblGrid>
              <a:tr h="0">
                <a:tc>
                  <a:txBody>
                    <a:bodyPr/>
                    <a:lstStyle/>
                    <a:p>
                      <a:r>
                        <a:rPr lang="en-US" altLang="ja-JP" sz="1400" dirty="0"/>
                        <a:t>++</a:t>
                      </a:r>
                    </a:p>
                  </a:txBody>
                  <a:tcPr anchor="ctr"/>
                </a:tc>
                <a:tc>
                  <a:txBody>
                    <a:bodyPr/>
                    <a:lstStyle/>
                    <a:p>
                      <a:r>
                        <a:rPr lang="ja-JP" altLang="en-US" sz="1400" dirty="0"/>
                        <a:t>インクリメント演算子</a:t>
                      </a:r>
                      <a:endParaRPr lang="en-US" altLang="ja-JP" sz="1400" dirty="0"/>
                    </a:p>
                    <a:p>
                      <a:r>
                        <a:rPr lang="ja-JP" altLang="en-US" sz="1400" dirty="0"/>
                        <a:t>（値を</a:t>
                      </a:r>
                      <a:r>
                        <a:rPr lang="ja-JP" altLang="en-US" sz="1400" baseline="0" dirty="0"/>
                        <a:t> </a:t>
                      </a:r>
                      <a:r>
                        <a:rPr lang="en-US" altLang="ja-JP" sz="1400" dirty="0"/>
                        <a:t>1</a:t>
                      </a:r>
                      <a:r>
                        <a:rPr lang="en-US" altLang="ja-JP" sz="1400" baseline="0" dirty="0"/>
                        <a:t> </a:t>
                      </a:r>
                      <a:r>
                        <a:rPr lang="ja-JP" altLang="en-US" sz="1400" baseline="0" dirty="0" err="1"/>
                        <a:t>だけ</a:t>
                      </a:r>
                      <a:r>
                        <a:rPr lang="ja-JP" altLang="en-US" sz="1400" baseline="0" dirty="0"/>
                        <a:t>増加させる</a:t>
                      </a:r>
                      <a:r>
                        <a:rPr lang="ja-JP" altLang="en-US" sz="1400" dirty="0"/>
                        <a:t>）</a:t>
                      </a:r>
                    </a:p>
                  </a:txBody>
                  <a:tcPr anchor="ctr"/>
                </a:tc>
                <a:extLst>
                  <a:ext uri="{0D108BD9-81ED-4DB2-BD59-A6C34878D82A}">
                    <a16:rowId xmlns:a16="http://schemas.microsoft.com/office/drawing/2014/main" val="10000"/>
                  </a:ext>
                </a:extLst>
              </a:tr>
              <a:tr h="0">
                <a:tc>
                  <a:txBody>
                    <a:bodyPr/>
                    <a:lstStyle/>
                    <a:p>
                      <a:r>
                        <a:rPr lang="en-US" altLang="ja-JP" sz="1400"/>
                        <a:t>--</a:t>
                      </a:r>
                    </a:p>
                  </a:txBody>
                  <a:tcPr anchor="ctr"/>
                </a:tc>
                <a:tc>
                  <a:txBody>
                    <a:bodyPr/>
                    <a:lstStyle/>
                    <a:p>
                      <a:r>
                        <a:rPr lang="ja-JP" altLang="en-US" sz="1400" dirty="0"/>
                        <a:t>デクリメント演算子</a:t>
                      </a:r>
                      <a:endParaRPr lang="en-US" altLang="ja-JP" sz="1400" dirty="0"/>
                    </a:p>
                    <a:p>
                      <a:r>
                        <a:rPr lang="ja-JP" altLang="en-US" sz="1400" dirty="0"/>
                        <a:t>（値を</a:t>
                      </a:r>
                      <a:r>
                        <a:rPr lang="ja-JP" altLang="en-US" sz="1400" baseline="0" dirty="0"/>
                        <a:t> </a:t>
                      </a:r>
                      <a:r>
                        <a:rPr lang="en-US" altLang="ja-JP" sz="1400" dirty="0"/>
                        <a:t>1</a:t>
                      </a:r>
                      <a:r>
                        <a:rPr lang="en-US" altLang="ja-JP" sz="1400" baseline="0" dirty="0"/>
                        <a:t> </a:t>
                      </a:r>
                      <a:r>
                        <a:rPr lang="ja-JP" altLang="en-US" sz="1400" baseline="0" dirty="0" err="1"/>
                        <a:t>だけ</a:t>
                      </a:r>
                      <a:r>
                        <a:rPr lang="ja-JP" altLang="en-US" sz="1400" baseline="0" dirty="0"/>
                        <a:t>減少させる</a:t>
                      </a:r>
                      <a:r>
                        <a:rPr lang="ja-JP" altLang="en-US" sz="1400" dirty="0"/>
                        <a:t>）</a:t>
                      </a:r>
                    </a:p>
                  </a:txBody>
                  <a:tcPr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3547344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繰り返し文① </a:t>
            </a:r>
            <a:r>
              <a:rPr lang="en-US" altLang="ja-JP" dirty="0"/>
              <a:t>for </a:t>
            </a:r>
            <a:r>
              <a:rPr lang="ja-JP" altLang="en-US" dirty="0"/>
              <a:t>文</a:t>
            </a:r>
            <a:r>
              <a:rPr kumimoji="1" lang="ja-JP" altLang="en-US" dirty="0"/>
              <a:t>　（</a:t>
            </a:r>
            <a:r>
              <a:rPr lang="en-US" altLang="ja-JP" dirty="0"/>
              <a:t>p.95</a:t>
            </a:r>
            <a:r>
              <a:rPr kumimoji="1" lang="en-US" altLang="ja-JP" dirty="0"/>
              <a:t>~101</a:t>
            </a:r>
            <a:r>
              <a:rPr lang="ja-JP" altLang="en-US" dirty="0"/>
              <a:t>）</a:t>
            </a:r>
            <a:endParaRPr kumimoji="1" lang="ja-JP" altLang="en-US" dirty="0"/>
          </a:p>
        </p:txBody>
      </p:sp>
      <p:sp>
        <p:nvSpPr>
          <p:cNvPr id="3" name="コンテンツ プレースホルダー 2"/>
          <p:cNvSpPr>
            <a:spLocks noGrp="1"/>
          </p:cNvSpPr>
          <p:nvPr>
            <p:ph idx="1"/>
          </p:nvPr>
        </p:nvSpPr>
        <p:spPr>
          <a:xfrm>
            <a:off x="2589211" y="1529395"/>
            <a:ext cx="9223847" cy="4998996"/>
          </a:xfrm>
        </p:spPr>
        <p:txBody>
          <a:bodyPr/>
          <a:lstStyle/>
          <a:p>
            <a:r>
              <a:rPr lang="ja-JP" altLang="en-US" dirty="0"/>
              <a:t>基本形</a:t>
            </a:r>
            <a:endParaRPr lang="en-US" altLang="ja-JP" dirty="0"/>
          </a:p>
          <a:p>
            <a:pPr marL="0" indent="0">
              <a:buNone/>
            </a:pPr>
            <a:r>
              <a:rPr lang="ja-JP" altLang="en-US" dirty="0"/>
              <a:t>　</a:t>
            </a:r>
            <a:r>
              <a:rPr lang="en-US" altLang="ja-JP" dirty="0"/>
              <a:t>for ( </a:t>
            </a:r>
            <a:r>
              <a:rPr lang="ja-JP" altLang="en-US"/>
              <a:t>初期化</a:t>
            </a:r>
            <a:r>
              <a:rPr lang="en-US" altLang="ja-JP" dirty="0"/>
              <a:t> ; </a:t>
            </a:r>
            <a:r>
              <a:rPr lang="ja-JP" altLang="en-US"/>
              <a:t>繰り返し条件</a:t>
            </a:r>
            <a:r>
              <a:rPr lang="en-US" altLang="ja-JP" dirty="0"/>
              <a:t> ; </a:t>
            </a:r>
            <a:r>
              <a:rPr lang="ja-JP" altLang="en-US" dirty="0"/>
              <a:t>実行後の処理）｛</a:t>
            </a:r>
            <a:endParaRPr lang="en-US" altLang="ja-JP" dirty="0"/>
          </a:p>
          <a:p>
            <a:pPr marL="0" indent="0">
              <a:buNone/>
            </a:pPr>
            <a:r>
              <a:rPr lang="ja-JP" altLang="en-US" dirty="0"/>
              <a:t>　　　実行する内容</a:t>
            </a:r>
            <a:endParaRPr lang="en-US" altLang="ja-JP" dirty="0"/>
          </a:p>
          <a:p>
            <a:pPr marL="0" indent="0">
              <a:buNone/>
            </a:pPr>
            <a:r>
              <a:rPr lang="ja-JP" altLang="en-US" dirty="0"/>
              <a:t>　</a:t>
            </a:r>
            <a:r>
              <a:rPr lang="en-US" altLang="ja-JP" dirty="0"/>
              <a:t>}</a:t>
            </a:r>
          </a:p>
          <a:p>
            <a:pPr marL="0" indent="0">
              <a:buNone/>
            </a:pPr>
            <a:endParaRPr lang="en-US" altLang="ja-JP" dirty="0"/>
          </a:p>
          <a:p>
            <a:r>
              <a:rPr lang="ja-JP" altLang="en-US" dirty="0"/>
              <a:t>補足</a:t>
            </a:r>
            <a:endParaRPr lang="en-US" altLang="ja-JP" dirty="0"/>
          </a:p>
          <a:p>
            <a:pPr marL="0" indent="0">
              <a:buNone/>
            </a:pPr>
            <a:r>
              <a:rPr lang="ja-JP" altLang="en-US" dirty="0"/>
              <a:t>・初期化の部分には変数が定義され、繰り返す前の最初の値を代入することがほとんど</a:t>
            </a:r>
            <a:endParaRPr lang="en-US" altLang="ja-JP" dirty="0"/>
          </a:p>
          <a:p>
            <a:pPr marL="0" indent="0">
              <a:buNone/>
            </a:pPr>
            <a:r>
              <a:rPr lang="ja-JP" altLang="en-US" dirty="0"/>
              <a:t>　　</a:t>
            </a:r>
            <a:r>
              <a:rPr lang="en-US" altLang="ja-JP" dirty="0"/>
              <a:t>var i = 0</a:t>
            </a:r>
          </a:p>
          <a:p>
            <a:pPr marL="0" indent="0">
              <a:buNone/>
            </a:pPr>
            <a:r>
              <a:rPr lang="ja-JP" altLang="en-US" dirty="0"/>
              <a:t>・繰り返し条件は、実行するか否かの判断条件</a:t>
            </a:r>
            <a:endParaRPr lang="en-US" altLang="ja-JP" dirty="0"/>
          </a:p>
          <a:p>
            <a:pPr marL="0" indent="0">
              <a:buNone/>
            </a:pPr>
            <a:r>
              <a:rPr lang="ja-JP" altLang="en-US" dirty="0"/>
              <a:t>　　</a:t>
            </a:r>
            <a:r>
              <a:rPr lang="en-US" altLang="ja-JP" dirty="0" err="1"/>
              <a:t>i</a:t>
            </a:r>
            <a:r>
              <a:rPr lang="en-US" altLang="ja-JP" dirty="0"/>
              <a:t> &lt; 10</a:t>
            </a:r>
          </a:p>
          <a:p>
            <a:pPr marL="0" indent="0">
              <a:buNone/>
            </a:pPr>
            <a:r>
              <a:rPr lang="ja-JP" altLang="en-US" dirty="0"/>
              <a:t>・実行後の処理は、次の繰り返しの前に行う処理</a:t>
            </a:r>
            <a:endParaRPr lang="en-US" altLang="ja-JP" dirty="0"/>
          </a:p>
          <a:p>
            <a:pPr marL="0" indent="0">
              <a:buNone/>
            </a:pPr>
            <a:r>
              <a:rPr lang="ja-JP" altLang="en-US" dirty="0"/>
              <a:t>　　</a:t>
            </a:r>
            <a:r>
              <a:rPr lang="en-US" altLang="ja-JP" dirty="0"/>
              <a:t>i++</a:t>
            </a:r>
          </a:p>
        </p:txBody>
      </p:sp>
      <p:sp>
        <p:nvSpPr>
          <p:cNvPr id="5" name="テキスト ボックス 4"/>
          <p:cNvSpPr txBox="1"/>
          <p:nvPr/>
        </p:nvSpPr>
        <p:spPr>
          <a:xfrm>
            <a:off x="8001661" y="4540133"/>
            <a:ext cx="3972562" cy="98488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US" altLang="ja-JP" sz="1600" dirty="0"/>
              <a:t>kintone </a:t>
            </a:r>
            <a:r>
              <a:rPr kumimoji="1" lang="ja-JP" altLang="en-US" sz="1600" dirty="0"/>
              <a:t>だと・・・</a:t>
            </a:r>
            <a:endParaRPr kumimoji="1" lang="en-US" altLang="ja-JP" sz="1600" dirty="0"/>
          </a:p>
          <a:p>
            <a:r>
              <a:rPr lang="en-US" altLang="ja-JP" sz="1400" dirty="0"/>
              <a:t> - </a:t>
            </a:r>
            <a:r>
              <a:rPr kumimoji="1" lang="ja-JP" altLang="en-US" sz="1400" dirty="0"/>
              <a:t>レコードの一括取得の上限が </a:t>
            </a:r>
            <a:r>
              <a:rPr lang="en-US" altLang="ja-JP" sz="1400" dirty="0"/>
              <a:t>5</a:t>
            </a:r>
            <a:r>
              <a:rPr kumimoji="1" lang="en-US" altLang="ja-JP" sz="1400" dirty="0"/>
              <a:t>00 </a:t>
            </a:r>
            <a:r>
              <a:rPr lang="ja-JP" altLang="en-US" sz="1400" dirty="0"/>
              <a:t>件なので、</a:t>
            </a:r>
            <a:endParaRPr lang="en-US" altLang="ja-JP" sz="1400" dirty="0"/>
          </a:p>
          <a:p>
            <a:r>
              <a:rPr lang="en-US" altLang="ja-JP" sz="1400" dirty="0"/>
              <a:t>    3000 </a:t>
            </a:r>
            <a:r>
              <a:rPr lang="ja-JP" altLang="en-US" sz="1400" dirty="0"/>
              <a:t>件まで繰り返し取得する</a:t>
            </a:r>
            <a:endParaRPr lang="en-US" altLang="ja-JP" sz="1400" dirty="0"/>
          </a:p>
          <a:p>
            <a:r>
              <a:rPr lang="en-US" altLang="ja-JP" sz="1400" dirty="0"/>
              <a:t> - </a:t>
            </a:r>
            <a:r>
              <a:rPr lang="ja-JP" altLang="en-US" sz="1400" dirty="0"/>
              <a:t>該当するレコードの数の分だけ処理をする</a:t>
            </a:r>
            <a:endParaRPr kumimoji="1" lang="ja-JP" altLang="en-US" sz="1400" dirty="0"/>
          </a:p>
        </p:txBody>
      </p:sp>
      <p:sp>
        <p:nvSpPr>
          <p:cNvPr id="8" name="正方形/長方形 7">
            <a:extLst>
              <a:ext uri="{FF2B5EF4-FFF2-40B4-BE49-F238E27FC236}">
                <a16:creationId xmlns:a16="http://schemas.microsoft.com/office/drawing/2014/main" id="{B619BA4D-174E-4540-8520-A609573BEFDE}"/>
              </a:ext>
            </a:extLst>
          </p:cNvPr>
          <p:cNvSpPr/>
          <p:nvPr/>
        </p:nvSpPr>
        <p:spPr>
          <a:xfrm>
            <a:off x="10794441" y="2102479"/>
            <a:ext cx="1099200" cy="1384995"/>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ja-JP" sz="1400" dirty="0">
                <a:latin typeface="Meiryo" panose="020B0604030504040204" pitchFamily="50" charset="-128"/>
                <a:ea typeface="Meiryo" panose="020B0604030504040204" pitchFamily="50" charset="-128"/>
              </a:rPr>
              <a:t>0</a:t>
            </a:r>
            <a:r>
              <a:rPr lang="ja-JP" altLang="en-US" sz="1400" dirty="0">
                <a:latin typeface="Meiryo" panose="020B0604030504040204" pitchFamily="50" charset="-128"/>
                <a:ea typeface="Meiryo" panose="020B0604030504040204" pitchFamily="50" charset="-128"/>
              </a:rPr>
              <a:t>回目</a:t>
            </a:r>
          </a:p>
          <a:p>
            <a:r>
              <a:rPr lang="en-US" altLang="ja-JP" sz="1400" dirty="0">
                <a:latin typeface="Meiryo" panose="020B0604030504040204" pitchFamily="50" charset="-128"/>
                <a:ea typeface="Meiryo" panose="020B0604030504040204" pitchFamily="50" charset="-128"/>
              </a:rPr>
              <a:t>1</a:t>
            </a:r>
            <a:r>
              <a:rPr lang="ja-JP" altLang="en-US" sz="1400" dirty="0">
                <a:latin typeface="Meiryo" panose="020B0604030504040204" pitchFamily="50" charset="-128"/>
                <a:ea typeface="Meiryo" panose="020B0604030504040204" pitchFamily="50" charset="-128"/>
              </a:rPr>
              <a:t>回目</a:t>
            </a:r>
          </a:p>
          <a:p>
            <a:r>
              <a:rPr lang="en-US" altLang="ja-JP" sz="1400" dirty="0">
                <a:latin typeface="Meiryo" panose="020B0604030504040204" pitchFamily="50" charset="-128"/>
                <a:ea typeface="Meiryo" panose="020B0604030504040204" pitchFamily="50" charset="-128"/>
              </a:rPr>
              <a:t>2</a:t>
            </a:r>
            <a:r>
              <a:rPr lang="ja-JP" altLang="en-US" sz="1400" dirty="0">
                <a:latin typeface="Meiryo" panose="020B0604030504040204" pitchFamily="50" charset="-128"/>
                <a:ea typeface="Meiryo" panose="020B0604030504040204" pitchFamily="50" charset="-128"/>
              </a:rPr>
              <a:t>回目</a:t>
            </a:r>
          </a:p>
          <a:p>
            <a:r>
              <a:rPr lang="ja-JP" altLang="en-US" sz="1400" dirty="0">
                <a:latin typeface="Meiryo" panose="020B0604030504040204" pitchFamily="50" charset="-128"/>
                <a:ea typeface="Meiryo" panose="020B0604030504040204" pitchFamily="50" charset="-128"/>
              </a:rPr>
              <a:t>・</a:t>
            </a:r>
            <a:endParaRPr lang="en-US" altLang="ja-JP" sz="1400" dirty="0">
              <a:latin typeface="Meiryo" panose="020B0604030504040204" pitchFamily="50" charset="-128"/>
              <a:ea typeface="Meiryo" panose="020B0604030504040204" pitchFamily="50" charset="-128"/>
            </a:endParaRPr>
          </a:p>
          <a:p>
            <a:r>
              <a:rPr lang="ja-JP" altLang="en-US" sz="1400" dirty="0">
                <a:latin typeface="Meiryo" panose="020B0604030504040204" pitchFamily="50" charset="-128"/>
                <a:ea typeface="Meiryo" panose="020B0604030504040204" pitchFamily="50" charset="-128"/>
              </a:rPr>
              <a:t>・</a:t>
            </a:r>
            <a:endParaRPr lang="en-US" altLang="ja-JP" sz="1400" dirty="0">
              <a:latin typeface="Meiryo" panose="020B0604030504040204" pitchFamily="50" charset="-128"/>
              <a:ea typeface="Meiryo" panose="020B0604030504040204" pitchFamily="50" charset="-128"/>
            </a:endParaRPr>
          </a:p>
          <a:p>
            <a:r>
              <a:rPr lang="en-US" altLang="ja-JP" sz="1400" dirty="0">
                <a:latin typeface="Meiryo" panose="020B0604030504040204" pitchFamily="50" charset="-128"/>
                <a:ea typeface="Meiryo" panose="020B0604030504040204" pitchFamily="50" charset="-128"/>
              </a:rPr>
              <a:t>9</a:t>
            </a:r>
            <a:r>
              <a:rPr lang="ja-JP" altLang="en-US" sz="1400" dirty="0">
                <a:latin typeface="Meiryo" panose="020B0604030504040204" pitchFamily="50" charset="-128"/>
                <a:ea typeface="Meiryo" panose="020B0604030504040204" pitchFamily="50" charset="-128"/>
              </a:rPr>
              <a:t>回目</a:t>
            </a:r>
          </a:p>
        </p:txBody>
      </p:sp>
      <p:pic>
        <p:nvPicPr>
          <p:cNvPr id="10" name="図 9" descr="物体 が含まれている画像&#10;&#10;非常に高い精度で生成された説明">
            <a:extLst>
              <a:ext uri="{FF2B5EF4-FFF2-40B4-BE49-F238E27FC236}">
                <a16:creationId xmlns:a16="http://schemas.microsoft.com/office/drawing/2014/main" id="{037E13E5-00A8-4CB5-A36F-8F5F0A973E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5851" y="2474263"/>
            <a:ext cx="3565481" cy="969811"/>
          </a:xfrm>
          <a:prstGeom prst="rect">
            <a:avLst/>
          </a:prstGeom>
        </p:spPr>
      </p:pic>
      <p:sp>
        <p:nvSpPr>
          <p:cNvPr id="9" name="テキスト ボックス 8"/>
          <p:cNvSpPr txBox="1"/>
          <p:nvPr/>
        </p:nvSpPr>
        <p:spPr>
          <a:xfrm>
            <a:off x="591648" y="5296392"/>
            <a:ext cx="2072378" cy="132343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600"/>
              <a:t>テキストでは</a:t>
            </a:r>
            <a:r>
              <a:rPr kumimoji="1" lang="en-US" altLang="ja-JP" sz="1600"/>
              <a:t> while </a:t>
            </a:r>
            <a:r>
              <a:rPr kumimoji="1" lang="ja-JP" altLang="en-US" sz="1600"/>
              <a:t>文を使っていますが、</a:t>
            </a:r>
            <a:r>
              <a:rPr kumimoji="1" lang="en-US" altLang="ja-JP" sz="1600"/>
              <a:t>for </a:t>
            </a:r>
            <a:r>
              <a:rPr kumimoji="1" lang="ja-JP" altLang="en-US" sz="1600"/>
              <a:t>文の方が頻出するため、そちらで記載します</a:t>
            </a:r>
            <a:endParaRPr kumimoji="1" lang="ja-JP" altLang="en-US" sz="1600" dirty="0"/>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3979" y="5053814"/>
            <a:ext cx="408793" cy="360901"/>
          </a:xfrm>
          <a:prstGeom prst="rect">
            <a:avLst/>
          </a:prstGeom>
        </p:spPr>
      </p:pic>
    </p:spTree>
    <p:extLst>
      <p:ext uri="{BB962C8B-B14F-4D97-AF65-F5344CB8AC3E}">
        <p14:creationId xmlns:p14="http://schemas.microsoft.com/office/powerpoint/2010/main" val="22511683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繰り返し文② </a:t>
            </a:r>
            <a:r>
              <a:rPr lang="en-US" altLang="ja-JP" dirty="0"/>
              <a:t>while </a:t>
            </a:r>
            <a:r>
              <a:rPr lang="ja-JP" altLang="en-US" dirty="0"/>
              <a:t>文</a:t>
            </a:r>
            <a:r>
              <a:rPr kumimoji="1" lang="ja-JP" altLang="en-US" dirty="0"/>
              <a:t>　</a:t>
            </a:r>
            <a:r>
              <a:rPr kumimoji="1" lang="ja-JP" altLang="en-US"/>
              <a:t>（</a:t>
            </a:r>
            <a:r>
              <a:rPr lang="en-US" altLang="ja-JP"/>
              <a:t>p.101</a:t>
            </a:r>
            <a:r>
              <a:rPr kumimoji="1" lang="en-US" altLang="ja-JP"/>
              <a:t>~109</a:t>
            </a:r>
            <a:r>
              <a:rPr lang="ja-JP" altLang="en-US"/>
              <a:t>）</a:t>
            </a:r>
            <a:endParaRPr kumimoji="1" lang="ja-JP" altLang="en-US" dirty="0"/>
          </a:p>
        </p:txBody>
      </p:sp>
      <p:sp>
        <p:nvSpPr>
          <p:cNvPr id="3" name="コンテンツ プレースホルダー 2"/>
          <p:cNvSpPr>
            <a:spLocks noGrp="1"/>
          </p:cNvSpPr>
          <p:nvPr>
            <p:ph idx="1"/>
          </p:nvPr>
        </p:nvSpPr>
        <p:spPr>
          <a:xfrm>
            <a:off x="2589211" y="1529395"/>
            <a:ext cx="9223847" cy="3598659"/>
          </a:xfrm>
        </p:spPr>
        <p:txBody>
          <a:bodyPr/>
          <a:lstStyle/>
          <a:p>
            <a:r>
              <a:rPr lang="ja-JP" altLang="en-US" dirty="0"/>
              <a:t>基本形</a:t>
            </a:r>
            <a:endParaRPr lang="en-US" altLang="ja-JP" dirty="0"/>
          </a:p>
          <a:p>
            <a:pPr marL="0" indent="0">
              <a:buNone/>
            </a:pPr>
            <a:r>
              <a:rPr lang="ja-JP" altLang="en-US" dirty="0"/>
              <a:t>　</a:t>
            </a:r>
            <a:r>
              <a:rPr lang="en-US" altLang="ja-JP" dirty="0"/>
              <a:t>while (</a:t>
            </a:r>
            <a:r>
              <a:rPr lang="ja-JP" altLang="en-US"/>
              <a:t>条件式</a:t>
            </a:r>
            <a:r>
              <a:rPr lang="en-US" altLang="ja-JP" dirty="0"/>
              <a:t>)</a:t>
            </a:r>
            <a:r>
              <a:rPr lang="ja-JP" altLang="en-US" dirty="0"/>
              <a:t>｛</a:t>
            </a:r>
            <a:endParaRPr lang="en-US" altLang="ja-JP" dirty="0"/>
          </a:p>
          <a:p>
            <a:pPr marL="0" indent="0">
              <a:buNone/>
            </a:pPr>
            <a:r>
              <a:rPr lang="ja-JP" altLang="en-US" dirty="0"/>
              <a:t>　　　繰り返し実行する内容</a:t>
            </a:r>
            <a:endParaRPr lang="en-US" altLang="ja-JP" dirty="0"/>
          </a:p>
          <a:p>
            <a:pPr marL="0" indent="0">
              <a:buNone/>
            </a:pPr>
            <a:r>
              <a:rPr lang="ja-JP" altLang="en-US" dirty="0"/>
              <a:t>　</a:t>
            </a:r>
            <a:r>
              <a:rPr lang="en-US" altLang="ja-JP" dirty="0"/>
              <a:t>}</a:t>
            </a:r>
          </a:p>
          <a:p>
            <a:pPr marL="0" indent="0">
              <a:buNone/>
            </a:pPr>
            <a:endParaRPr lang="en-US" altLang="ja-JP" dirty="0"/>
          </a:p>
          <a:p>
            <a:r>
              <a:rPr lang="ja-JP" altLang="en-US" dirty="0"/>
              <a:t>補足</a:t>
            </a:r>
            <a:endParaRPr lang="en-US" altLang="ja-JP" dirty="0"/>
          </a:p>
          <a:p>
            <a:pPr marL="0" indent="0">
              <a:buNone/>
            </a:pPr>
            <a:r>
              <a:rPr lang="ja-JP" altLang="en-US" dirty="0"/>
              <a:t>・</a:t>
            </a:r>
            <a:r>
              <a:rPr lang="en-US" altLang="ja-JP" dirty="0"/>
              <a:t>while </a:t>
            </a:r>
            <a:r>
              <a:rPr lang="ja-JP" altLang="en-US" dirty="0"/>
              <a:t>文は条件式 </a:t>
            </a:r>
            <a:r>
              <a:rPr lang="en-US" altLang="ja-JP" dirty="0"/>
              <a:t>true</a:t>
            </a:r>
            <a:r>
              <a:rPr lang="ja-JP" altLang="en-US" dirty="0"/>
              <a:t>（真）である限り、実行される</a:t>
            </a:r>
            <a:endParaRPr lang="en-US" altLang="ja-JP" dirty="0"/>
          </a:p>
          <a:p>
            <a:pPr marL="0" indent="0">
              <a:buNone/>
            </a:pPr>
            <a:r>
              <a:rPr lang="ja-JP" altLang="en-US" dirty="0"/>
              <a:t>　　</a:t>
            </a:r>
            <a:r>
              <a:rPr lang="en-US" altLang="ja-JP" dirty="0"/>
              <a:t>enemy &gt; 0</a:t>
            </a:r>
          </a:p>
        </p:txBody>
      </p:sp>
      <p:sp>
        <p:nvSpPr>
          <p:cNvPr id="6" name="テキスト ボックス 5"/>
          <p:cNvSpPr txBox="1"/>
          <p:nvPr/>
        </p:nvSpPr>
        <p:spPr>
          <a:xfrm>
            <a:off x="8001661" y="4540133"/>
            <a:ext cx="3395481" cy="769441"/>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US" altLang="ja-JP" sz="1600" dirty="0"/>
              <a:t>kintone </a:t>
            </a:r>
            <a:r>
              <a:rPr kumimoji="1" lang="ja-JP" altLang="en-US" sz="1600" dirty="0"/>
              <a:t>だと・・・</a:t>
            </a:r>
            <a:endParaRPr kumimoji="1" lang="en-US" altLang="ja-JP" sz="1600" dirty="0"/>
          </a:p>
          <a:p>
            <a:r>
              <a:rPr lang="en-US" altLang="ja-JP" sz="1400" dirty="0"/>
              <a:t> - </a:t>
            </a:r>
            <a:r>
              <a:rPr lang="ja-JP" altLang="en-US" sz="1400" dirty="0"/>
              <a:t>取得したレコードのうち、更新日時が</a:t>
            </a:r>
            <a:endParaRPr lang="en-US" altLang="ja-JP" sz="1400" dirty="0"/>
          </a:p>
          <a:p>
            <a:r>
              <a:rPr lang="ja-JP" altLang="en-US" sz="1400" dirty="0"/>
              <a:t>　一定期間内のレコードに処理をする</a:t>
            </a:r>
            <a:endParaRPr lang="en-US" altLang="ja-JP" sz="1400" dirty="0"/>
          </a:p>
        </p:txBody>
      </p:sp>
      <p:pic>
        <p:nvPicPr>
          <p:cNvPr id="8" name="図 7">
            <a:extLst>
              <a:ext uri="{FF2B5EF4-FFF2-40B4-BE49-F238E27FC236}">
                <a16:creationId xmlns:a16="http://schemas.microsoft.com/office/drawing/2014/main" id="{0768EFEC-53E6-480E-BFEE-09D2D82EC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9454" y="1718942"/>
            <a:ext cx="4757688" cy="1421207"/>
          </a:xfrm>
          <a:prstGeom prst="rect">
            <a:avLst/>
          </a:prstGeom>
        </p:spPr>
      </p:pic>
    </p:spTree>
    <p:extLst>
      <p:ext uri="{BB962C8B-B14F-4D97-AF65-F5344CB8AC3E}">
        <p14:creationId xmlns:p14="http://schemas.microsoft.com/office/powerpoint/2010/main" val="181908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補足</a:t>
            </a:r>
            <a:r>
              <a:rPr lang="en-US" altLang="ja-JP" dirty="0"/>
              <a:t>) </a:t>
            </a:r>
            <a:r>
              <a:rPr lang="ja-JP" altLang="en-US" dirty="0"/>
              <a:t>繰り返し文</a:t>
            </a:r>
            <a:endParaRPr kumimoji="1" lang="ja-JP" altLang="en-US" dirty="0"/>
          </a:p>
        </p:txBody>
      </p:sp>
      <p:sp>
        <p:nvSpPr>
          <p:cNvPr id="3" name="コンテンツ プレースホルダー 2"/>
          <p:cNvSpPr>
            <a:spLocks noGrp="1"/>
          </p:cNvSpPr>
          <p:nvPr>
            <p:ph idx="1"/>
          </p:nvPr>
        </p:nvSpPr>
        <p:spPr>
          <a:xfrm>
            <a:off x="2589211" y="1529395"/>
            <a:ext cx="9223847" cy="5007329"/>
          </a:xfrm>
        </p:spPr>
        <p:txBody>
          <a:bodyPr/>
          <a:lstStyle/>
          <a:p>
            <a:r>
              <a:rPr lang="en-US" altLang="ja-JP" sz="2000" dirty="0"/>
              <a:t>for </a:t>
            </a:r>
            <a:r>
              <a:rPr lang="ja-JP" altLang="en-US" sz="2000" dirty="0"/>
              <a:t>文と </a:t>
            </a:r>
            <a:r>
              <a:rPr lang="en-US" altLang="ja-JP" sz="2000" dirty="0"/>
              <a:t>while </a:t>
            </a:r>
            <a:r>
              <a:rPr lang="ja-JP" altLang="en-US" sz="2000" dirty="0"/>
              <a:t>文はどちらがいいか</a:t>
            </a:r>
            <a:endParaRPr lang="en-US" altLang="ja-JP" sz="2000" dirty="0"/>
          </a:p>
          <a:p>
            <a:pPr marL="0" indent="0">
              <a:buNone/>
            </a:pPr>
            <a:r>
              <a:rPr lang="ja-JP" altLang="en-US" dirty="0"/>
              <a:t>　　プログラミングは、同じ事に対し色々な書き方ができる事が多い。</a:t>
            </a:r>
            <a:endParaRPr lang="en-US" altLang="ja-JP" dirty="0"/>
          </a:p>
          <a:p>
            <a:pPr marL="0" indent="0">
              <a:buNone/>
            </a:pPr>
            <a:r>
              <a:rPr lang="ja-JP" altLang="en-US" dirty="0"/>
              <a:t>　　実行効率が重視される事も稀にあるが、基本的には、自分の意図に最も近い</a:t>
            </a:r>
            <a:endParaRPr lang="en-US" altLang="ja-JP" dirty="0"/>
          </a:p>
          <a:p>
            <a:pPr marL="0" indent="0">
              <a:buNone/>
            </a:pPr>
            <a:r>
              <a:rPr lang="ja-JP" altLang="en-US" dirty="0"/>
              <a:t>　　記述で構わない。ただ・・・</a:t>
            </a:r>
            <a:endParaRPr lang="en-US" altLang="ja-JP" dirty="0"/>
          </a:p>
          <a:p>
            <a:pPr marL="0" indent="0">
              <a:buNone/>
            </a:pPr>
            <a:r>
              <a:rPr lang="ja-JP" altLang="en-US" dirty="0"/>
              <a:t>　　　　　　　</a:t>
            </a:r>
            <a:r>
              <a:rPr lang="en-US" altLang="ja-JP" b="1" dirty="0"/>
              <a:t>for</a:t>
            </a:r>
            <a:r>
              <a:rPr lang="ja-JP" altLang="en-US" b="1" dirty="0"/>
              <a:t> 文：回数が決まっているループ</a:t>
            </a:r>
          </a:p>
          <a:p>
            <a:pPr marL="0" indent="0">
              <a:buNone/>
            </a:pPr>
            <a:r>
              <a:rPr lang="ja-JP" altLang="en-US" dirty="0"/>
              <a:t>　　　　　　　</a:t>
            </a:r>
            <a:r>
              <a:rPr lang="en-US" altLang="ja-JP" b="1" dirty="0"/>
              <a:t>while</a:t>
            </a:r>
            <a:r>
              <a:rPr lang="ja-JP" altLang="en-US" b="1" dirty="0"/>
              <a:t> 文：実行してみるまで回数が分からないループ</a:t>
            </a:r>
            <a:endParaRPr lang="en-US" altLang="ja-JP" b="1" dirty="0"/>
          </a:p>
          <a:p>
            <a:pPr marL="0" indent="0" algn="r">
              <a:buNone/>
            </a:pPr>
            <a:r>
              <a:rPr lang="ja-JP" altLang="en-US" dirty="0"/>
              <a:t>・・・のように使い分けされることが多い</a:t>
            </a:r>
            <a:endParaRPr lang="en-US" altLang="ja-JP" dirty="0"/>
          </a:p>
          <a:p>
            <a:r>
              <a:rPr lang="ja-JP" altLang="en-US" sz="2000" dirty="0"/>
              <a:t>無限ループにはくれぐれも注意！</a:t>
            </a:r>
            <a:endParaRPr lang="en-US" altLang="ja-JP" sz="2000" dirty="0"/>
          </a:p>
          <a:p>
            <a:pPr marL="0" indent="0">
              <a:buNone/>
            </a:pPr>
            <a:r>
              <a:rPr lang="ja-JP" altLang="en-US" dirty="0"/>
              <a:t>　　</a:t>
            </a:r>
            <a:r>
              <a:rPr lang="en-US" altLang="ja-JP" dirty="0"/>
              <a:t>for </a:t>
            </a:r>
            <a:r>
              <a:rPr lang="ja-JP" altLang="en-US" dirty="0"/>
              <a:t>文も </a:t>
            </a:r>
            <a:r>
              <a:rPr lang="en-US" altLang="ja-JP" dirty="0"/>
              <a:t>while </a:t>
            </a:r>
            <a:r>
              <a:rPr lang="ja-JP" altLang="en-US" dirty="0"/>
              <a:t>文も条件が </a:t>
            </a:r>
            <a:r>
              <a:rPr lang="en-US" altLang="ja-JP" dirty="0"/>
              <a:t>true </a:t>
            </a:r>
            <a:r>
              <a:rPr lang="ja-JP" altLang="en-US" dirty="0"/>
              <a:t>になる限り、処理が実行される</a:t>
            </a:r>
            <a:endParaRPr lang="en-US" altLang="ja-JP" dirty="0"/>
          </a:p>
          <a:p>
            <a:pPr marL="0" indent="0">
              <a:buNone/>
            </a:pPr>
            <a:r>
              <a:rPr lang="ja-JP" altLang="en-US" dirty="0"/>
              <a:t>　　　→　「 </a:t>
            </a:r>
            <a:r>
              <a:rPr lang="en-US" altLang="ja-JP" dirty="0"/>
              <a:t>i++ </a:t>
            </a:r>
            <a:r>
              <a:rPr lang="ja-JP" altLang="en-US" dirty="0"/>
              <a:t>」</a:t>
            </a:r>
            <a:r>
              <a:rPr lang="en-US" altLang="ja-JP" dirty="0"/>
              <a:t> </a:t>
            </a:r>
            <a:r>
              <a:rPr lang="ja-JP" altLang="en-US" dirty="0"/>
              <a:t>を「 </a:t>
            </a:r>
            <a:r>
              <a:rPr lang="en-US" altLang="ja-JP" dirty="0"/>
              <a:t>i + 1</a:t>
            </a:r>
            <a:r>
              <a:rPr lang="ja-JP" altLang="en-US" dirty="0"/>
              <a:t>」と書き間違えただけで、無限になる</a:t>
            </a:r>
            <a:endParaRPr lang="en-US" altLang="ja-JP" dirty="0"/>
          </a:p>
          <a:p>
            <a:pPr marL="0" indent="0">
              <a:buNone/>
            </a:pPr>
            <a:r>
              <a:rPr lang="ja-JP" altLang="en-US" dirty="0"/>
              <a:t>　　　　　処理が肥大化し、ブラウザが動かなくなることが多々ある</a:t>
            </a:r>
            <a:endParaRPr lang="en-US" altLang="ja-JP" dirty="0"/>
          </a:p>
          <a:p>
            <a:pPr marL="0" indent="0">
              <a:buNone/>
            </a:pPr>
            <a:r>
              <a:rPr lang="ja-JP" altLang="en-US" dirty="0"/>
              <a:t>　　　</a:t>
            </a:r>
            <a:r>
              <a:rPr lang="ja-JP" altLang="en-US" b="1" dirty="0"/>
              <a:t>⇒　</a:t>
            </a:r>
            <a:r>
              <a:rPr lang="en-US" altLang="ja-JP" b="1" dirty="0"/>
              <a:t>kintone </a:t>
            </a:r>
            <a:r>
              <a:rPr lang="ja-JP" altLang="en-US" b="1" dirty="0"/>
              <a:t>で無限に処理を行う等になると、さらに恐ろしいので注意</a:t>
            </a:r>
            <a:endParaRPr lang="en-US" altLang="ja-JP" b="1" dirty="0"/>
          </a:p>
        </p:txBody>
      </p:sp>
    </p:spTree>
    <p:extLst>
      <p:ext uri="{BB962C8B-B14F-4D97-AF65-F5344CB8AC3E}">
        <p14:creationId xmlns:p14="http://schemas.microsoft.com/office/powerpoint/2010/main" val="30150065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589211" y="1529395"/>
            <a:ext cx="9223847" cy="5007329"/>
          </a:xfrm>
        </p:spPr>
        <p:txBody>
          <a:bodyPr/>
          <a:lstStyle/>
          <a:p>
            <a:r>
              <a:rPr lang="ja-JP" altLang="en-US" sz="2000" dirty="0"/>
              <a:t>ファンクション ：よく行う処理をひとまとめにした小さなサブプログラム</a:t>
            </a:r>
            <a:endParaRPr lang="en-US" altLang="ja-JP" dirty="0"/>
          </a:p>
          <a:p>
            <a:r>
              <a:rPr lang="ja-JP" altLang="en-US" sz="2000" dirty="0"/>
              <a:t>基本形（定義）</a:t>
            </a:r>
            <a:endParaRPr lang="en-US" altLang="ja-JP" sz="2000" dirty="0"/>
          </a:p>
          <a:p>
            <a:pPr marL="0" indent="0">
              <a:buNone/>
            </a:pPr>
            <a:r>
              <a:rPr lang="ja-JP" altLang="en-US" b="1" dirty="0"/>
              <a:t>　　</a:t>
            </a:r>
            <a:r>
              <a:rPr lang="ja-JP" altLang="en-US" b="1"/>
              <a:t>　</a:t>
            </a:r>
            <a:r>
              <a:rPr lang="en-US" altLang="ja-JP" b="1"/>
              <a:t>function</a:t>
            </a:r>
            <a:r>
              <a:rPr lang="en-US" altLang="ja-JP"/>
              <a:t> </a:t>
            </a:r>
            <a:r>
              <a:rPr lang="ja-JP" altLang="en-US"/>
              <a:t>ファンクション名</a:t>
            </a:r>
            <a:r>
              <a:rPr lang="en-US" altLang="ja-JP"/>
              <a:t> (</a:t>
            </a:r>
            <a:r>
              <a:rPr lang="ja-JP" altLang="en-US" dirty="0"/>
              <a:t>要求するパラメータ</a:t>
            </a:r>
            <a:r>
              <a:rPr lang="en-US" altLang="ja-JP" dirty="0"/>
              <a:t>) {</a:t>
            </a:r>
          </a:p>
          <a:p>
            <a:pPr marL="0" indent="0">
              <a:buNone/>
            </a:pPr>
            <a:r>
              <a:rPr lang="en-US" altLang="ja-JP" dirty="0"/>
              <a:t>		</a:t>
            </a:r>
            <a:r>
              <a:rPr lang="ja-JP" altLang="en-US" dirty="0"/>
              <a:t>具体的な処理内容</a:t>
            </a:r>
            <a:endParaRPr lang="en-US" altLang="ja-JP" dirty="0"/>
          </a:p>
          <a:p>
            <a:pPr marL="0" indent="0">
              <a:buNone/>
            </a:pPr>
            <a:r>
              <a:rPr lang="en-US" altLang="ja-JP" dirty="0"/>
              <a:t>		</a:t>
            </a:r>
            <a:r>
              <a:rPr lang="en-US" altLang="ja-JP" b="1" dirty="0"/>
              <a:t>return</a:t>
            </a:r>
            <a:r>
              <a:rPr lang="en-US" altLang="ja-JP" dirty="0"/>
              <a:t> </a:t>
            </a:r>
            <a:r>
              <a:rPr lang="ja-JP" altLang="en-US" dirty="0"/>
              <a:t>関数が返す値</a:t>
            </a:r>
            <a:endParaRPr lang="en-US" altLang="ja-JP" dirty="0"/>
          </a:p>
          <a:p>
            <a:pPr marL="0" indent="0">
              <a:buNone/>
            </a:pPr>
            <a:r>
              <a:rPr lang="ja-JP" altLang="en-US" dirty="0"/>
              <a:t>　　</a:t>
            </a:r>
            <a:r>
              <a:rPr lang="ja-JP" altLang="en-US"/>
              <a:t>　</a:t>
            </a:r>
            <a:r>
              <a:rPr lang="en-US" altLang="ja-JP"/>
              <a:t>}</a:t>
            </a: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a:lnSpc>
                <a:spcPct val="200000"/>
              </a:lnSpc>
            </a:pPr>
            <a:r>
              <a:rPr lang="ja-JP" altLang="en-US" dirty="0"/>
              <a:t>呼び出しは「ファンクション名（要求されたパラメータ）」で可能</a:t>
            </a:r>
            <a:endParaRPr lang="en-US" altLang="ja-JP" dirty="0"/>
          </a:p>
        </p:txBody>
      </p:sp>
      <p:sp>
        <p:nvSpPr>
          <p:cNvPr id="2" name="タイトル 1"/>
          <p:cNvSpPr>
            <a:spLocks noGrp="1"/>
          </p:cNvSpPr>
          <p:nvPr>
            <p:ph type="title"/>
          </p:nvPr>
        </p:nvSpPr>
        <p:spPr/>
        <p:txBody>
          <a:bodyPr>
            <a:normAutofit/>
          </a:bodyPr>
          <a:lstStyle/>
          <a:p>
            <a:r>
              <a:rPr lang="ja-JP" altLang="en-US" dirty="0"/>
              <a:t>ファンクション </a:t>
            </a:r>
            <a:r>
              <a:rPr lang="en-US" altLang="ja-JP" dirty="0"/>
              <a:t>– </a:t>
            </a:r>
            <a:r>
              <a:rPr lang="ja-JP" altLang="en-US" dirty="0"/>
              <a:t>関数（</a:t>
            </a:r>
            <a:r>
              <a:rPr lang="en-US" altLang="ja-JP" dirty="0"/>
              <a:t>p.110~118</a:t>
            </a:r>
            <a:r>
              <a:rPr lang="ja-JP" altLang="en-US" dirty="0"/>
              <a:t>）</a:t>
            </a:r>
            <a:endParaRPr kumimoji="1" lang="ja-JP" altLang="en-US" dirty="0"/>
          </a:p>
        </p:txBody>
      </p:sp>
      <p:cxnSp>
        <p:nvCxnSpPr>
          <p:cNvPr id="7" name="直線コネクタ 6"/>
          <p:cNvCxnSpPr/>
          <p:nvPr/>
        </p:nvCxnSpPr>
        <p:spPr>
          <a:xfrm>
            <a:off x="6283919" y="2696459"/>
            <a:ext cx="2075935" cy="0"/>
          </a:xfrm>
          <a:prstGeom prst="line">
            <a:avLst/>
          </a:prstGeom>
          <a:ln>
            <a:solidFill>
              <a:srgbClr val="FFC000"/>
            </a:solidFill>
          </a:ln>
        </p:spPr>
        <p:style>
          <a:lnRef idx="3">
            <a:schemeClr val="accent1"/>
          </a:lnRef>
          <a:fillRef idx="0">
            <a:schemeClr val="accent1"/>
          </a:fillRef>
          <a:effectRef idx="2">
            <a:schemeClr val="accent1"/>
          </a:effectRef>
          <a:fontRef idx="minor">
            <a:schemeClr val="tx1"/>
          </a:fontRef>
        </p:style>
      </p:cxnSp>
      <p:cxnSp>
        <p:nvCxnSpPr>
          <p:cNvPr id="8" name="直線コネクタ 7"/>
          <p:cNvCxnSpPr/>
          <p:nvPr/>
        </p:nvCxnSpPr>
        <p:spPr>
          <a:xfrm>
            <a:off x="3601279" y="3097338"/>
            <a:ext cx="1825486" cy="3670"/>
          </a:xfrm>
          <a:prstGeom prst="line">
            <a:avLst/>
          </a:prstGeom>
          <a:ln>
            <a:solidFill>
              <a:srgbClr val="00B050"/>
            </a:solidFill>
          </a:ln>
        </p:spPr>
        <p:style>
          <a:lnRef idx="3">
            <a:schemeClr val="accent1"/>
          </a:lnRef>
          <a:fillRef idx="0">
            <a:schemeClr val="accent1"/>
          </a:fillRef>
          <a:effectRef idx="2">
            <a:schemeClr val="accent1"/>
          </a:effectRef>
          <a:fontRef idx="minor">
            <a:schemeClr val="tx1"/>
          </a:fontRef>
        </p:style>
      </p:cxnSp>
      <p:cxnSp>
        <p:nvCxnSpPr>
          <p:cNvPr id="11" name="直線コネクタ 10"/>
          <p:cNvCxnSpPr/>
          <p:nvPr/>
        </p:nvCxnSpPr>
        <p:spPr>
          <a:xfrm flipV="1">
            <a:off x="4329598" y="3489536"/>
            <a:ext cx="1345645" cy="8104"/>
          </a:xfrm>
          <a:prstGeom prst="line">
            <a:avLst/>
          </a:prstGeom>
          <a:ln>
            <a:solidFill>
              <a:srgbClr val="0070C0"/>
            </a:solidFill>
          </a:ln>
        </p:spPr>
        <p:style>
          <a:lnRef idx="3">
            <a:schemeClr val="accent1"/>
          </a:lnRef>
          <a:fillRef idx="0">
            <a:schemeClr val="accent1"/>
          </a:fillRef>
          <a:effectRef idx="2">
            <a:schemeClr val="accent1"/>
          </a:effectRef>
          <a:fontRef idx="minor">
            <a:schemeClr val="tx1"/>
          </a:fontRef>
        </p:style>
      </p:cxnSp>
      <p:grpSp>
        <p:nvGrpSpPr>
          <p:cNvPr id="16" name="グループ化 15"/>
          <p:cNvGrpSpPr/>
          <p:nvPr/>
        </p:nvGrpSpPr>
        <p:grpSpPr>
          <a:xfrm>
            <a:off x="3505343" y="4042327"/>
            <a:ext cx="8446530" cy="2227085"/>
            <a:chOff x="3058082" y="4146027"/>
            <a:chExt cx="8446530" cy="2227085"/>
          </a:xfrm>
        </p:grpSpPr>
        <p:graphicFrame>
          <p:nvGraphicFramePr>
            <p:cNvPr id="5" name="図表 4"/>
            <p:cNvGraphicFramePr/>
            <p:nvPr>
              <p:extLst>
                <p:ext uri="{D42A27DB-BD31-4B8C-83A1-F6EECF244321}">
                  <p14:modId xmlns:p14="http://schemas.microsoft.com/office/powerpoint/2010/main" val="2759939441"/>
                </p:ext>
              </p:extLst>
            </p:nvPr>
          </p:nvGraphicFramePr>
          <p:xfrm>
            <a:off x="3058082" y="4146027"/>
            <a:ext cx="8446530" cy="22270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テキスト ボックス 12"/>
            <p:cNvSpPr txBox="1"/>
            <p:nvPr/>
          </p:nvSpPr>
          <p:spPr>
            <a:xfrm>
              <a:off x="3784877" y="4890237"/>
              <a:ext cx="1258956" cy="338554"/>
            </a:xfrm>
            <a:prstGeom prst="rect">
              <a:avLst/>
            </a:prstGeom>
            <a:noFill/>
          </p:spPr>
          <p:txBody>
            <a:bodyPr wrap="square" rtlCol="0">
              <a:spAutoFit/>
            </a:bodyPr>
            <a:lstStyle/>
            <a:p>
              <a:r>
                <a:rPr kumimoji="1" lang="en-US" altLang="ja-JP" sz="1600" dirty="0"/>
                <a:t>8000</a:t>
              </a:r>
              <a:r>
                <a:rPr kumimoji="1" lang="ja-JP" altLang="en-US" sz="1600" dirty="0"/>
                <a:t>円</a:t>
              </a:r>
            </a:p>
          </p:txBody>
        </p:sp>
        <p:sp>
          <p:nvSpPr>
            <p:cNvPr id="14" name="テキスト ボックス 13"/>
            <p:cNvSpPr txBox="1"/>
            <p:nvPr/>
          </p:nvSpPr>
          <p:spPr>
            <a:xfrm>
              <a:off x="5450620" y="4284701"/>
              <a:ext cx="2445347" cy="584775"/>
            </a:xfrm>
            <a:prstGeom prst="rect">
              <a:avLst/>
            </a:prstGeom>
            <a:noFill/>
          </p:spPr>
          <p:txBody>
            <a:bodyPr wrap="square" rtlCol="0">
              <a:spAutoFit/>
            </a:bodyPr>
            <a:lstStyle/>
            <a:p>
              <a:r>
                <a:rPr kumimoji="1" lang="en-US" altLang="ja-JP" sz="1600" dirty="0"/>
                <a:t>8000</a:t>
              </a:r>
              <a:r>
                <a:rPr kumimoji="1" lang="ja-JP" altLang="en-US" sz="1600" dirty="0"/>
                <a:t>円 </a:t>
              </a:r>
              <a:r>
                <a:rPr lang="en-US" altLang="ja-JP" sz="1600"/>
                <a:t>× 1.10 </a:t>
              </a:r>
              <a:r>
                <a:rPr lang="en-US" altLang="ja-JP" sz="1600" dirty="0"/>
                <a:t>+ 8000</a:t>
              </a:r>
              <a:r>
                <a:rPr lang="ja-JP" altLang="en-US" sz="1600" dirty="0"/>
                <a:t>円 </a:t>
              </a:r>
              <a:r>
                <a:rPr lang="en-US" altLang="ja-JP" sz="1600"/>
                <a:t>= 8800</a:t>
              </a:r>
              <a:r>
                <a:rPr lang="ja-JP" altLang="en-US" sz="1600" dirty="0"/>
                <a:t>円</a:t>
              </a:r>
              <a:endParaRPr kumimoji="1" lang="ja-JP" altLang="en-US" sz="1600" dirty="0"/>
            </a:p>
          </p:txBody>
        </p:sp>
        <p:sp>
          <p:nvSpPr>
            <p:cNvPr id="15" name="テキスト ボックス 14"/>
            <p:cNvSpPr txBox="1"/>
            <p:nvPr/>
          </p:nvSpPr>
          <p:spPr>
            <a:xfrm>
              <a:off x="8733183" y="4276365"/>
              <a:ext cx="1258956" cy="338554"/>
            </a:xfrm>
            <a:prstGeom prst="rect">
              <a:avLst/>
            </a:prstGeom>
            <a:noFill/>
          </p:spPr>
          <p:txBody>
            <a:bodyPr wrap="square" rtlCol="0">
              <a:spAutoFit/>
            </a:bodyPr>
            <a:lstStyle/>
            <a:p>
              <a:r>
                <a:rPr kumimoji="1" lang="en-US" altLang="ja-JP" sz="1600"/>
                <a:t>8800</a:t>
              </a:r>
              <a:r>
                <a:rPr kumimoji="1" lang="ja-JP" altLang="en-US" sz="1600" dirty="0"/>
                <a:t>円</a:t>
              </a:r>
            </a:p>
          </p:txBody>
        </p:sp>
      </p:grpSp>
      <p:sp>
        <p:nvSpPr>
          <p:cNvPr id="17" name="角丸四角形 16"/>
          <p:cNvSpPr/>
          <p:nvPr/>
        </p:nvSpPr>
        <p:spPr>
          <a:xfrm>
            <a:off x="3214262" y="4124562"/>
            <a:ext cx="7920681" cy="1580881"/>
          </a:xfrm>
          <a:prstGeom prst="roundRect">
            <a:avLst/>
          </a:prstGeom>
          <a:solidFill>
            <a:schemeClr val="accent1">
              <a:alpha val="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p:cNvPicPr>
            <a:picLocks noChangeAspect="1"/>
          </p:cNvPicPr>
          <p:nvPr/>
        </p:nvPicPr>
        <p:blipFill rotWithShape="1">
          <a:blip r:embed="rId7">
            <a:extLst>
              <a:ext uri="{28A0092B-C50C-407E-A947-70E740481C1C}">
                <a14:useLocalDpi xmlns:a14="http://schemas.microsoft.com/office/drawing/2010/main" val="0"/>
              </a:ext>
            </a:extLst>
          </a:blip>
          <a:srcRect r="2391"/>
          <a:stretch/>
        </p:blipFill>
        <p:spPr>
          <a:xfrm>
            <a:off x="8359854" y="2840375"/>
            <a:ext cx="3236401" cy="1036694"/>
          </a:xfrm>
          <a:prstGeom prst="rect">
            <a:avLst/>
          </a:prstGeom>
        </p:spPr>
      </p:pic>
      <p:sp>
        <p:nvSpPr>
          <p:cNvPr id="20" name="角丸四角形吹き出し 19"/>
          <p:cNvSpPr/>
          <p:nvPr/>
        </p:nvSpPr>
        <p:spPr>
          <a:xfrm>
            <a:off x="9647423" y="2126229"/>
            <a:ext cx="1779104" cy="570230"/>
          </a:xfrm>
          <a:prstGeom prst="wedgeRoundRectCallout">
            <a:avLst>
              <a:gd name="adj1" fmla="val -13570"/>
              <a:gd name="adj2" fmla="val 8341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t>このパラメータは</a:t>
            </a:r>
            <a:endParaRPr lang="en-US" altLang="ja-JP" sz="1200" dirty="0"/>
          </a:p>
          <a:p>
            <a:pPr algn="ctr"/>
            <a:r>
              <a:rPr lang="ja-JP" altLang="en-US" sz="1200" dirty="0"/>
              <a:t>関数内でのみ利用可能</a:t>
            </a:r>
            <a:endParaRPr kumimoji="1" lang="ja-JP" altLang="en-US" sz="1200" dirty="0"/>
          </a:p>
        </p:txBody>
      </p:sp>
      <p:sp>
        <p:nvSpPr>
          <p:cNvPr id="21" name="角丸四角形 20"/>
          <p:cNvSpPr/>
          <p:nvPr/>
        </p:nvSpPr>
        <p:spPr>
          <a:xfrm>
            <a:off x="9988826" y="2889581"/>
            <a:ext cx="630330" cy="219042"/>
          </a:xfrm>
          <a:prstGeom prst="roundRect">
            <a:avLst/>
          </a:prstGeom>
          <a:solidFill>
            <a:srgbClr val="FFC000">
              <a:alpha val="22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58750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4D4F6019-5431-4019-85F7-3A90CA3F874C}"/>
              </a:ext>
            </a:extLst>
          </p:cNvPr>
          <p:cNvPicPr>
            <a:picLocks noChangeAspect="1"/>
          </p:cNvPicPr>
          <p:nvPr/>
        </p:nvPicPr>
        <p:blipFill>
          <a:blip r:embed="rId2"/>
          <a:stretch>
            <a:fillRect/>
          </a:stretch>
        </p:blipFill>
        <p:spPr>
          <a:xfrm>
            <a:off x="2347626" y="1966658"/>
            <a:ext cx="9156986" cy="4651651"/>
          </a:xfrm>
          <a:prstGeom prst="rect">
            <a:avLst/>
          </a:prstGeom>
        </p:spPr>
      </p:pic>
      <p:sp>
        <p:nvSpPr>
          <p:cNvPr id="2" name="タイトル 1"/>
          <p:cNvSpPr>
            <a:spLocks noGrp="1"/>
          </p:cNvSpPr>
          <p:nvPr>
            <p:ph type="title"/>
          </p:nvPr>
        </p:nvSpPr>
        <p:spPr/>
        <p:txBody>
          <a:bodyPr>
            <a:normAutofit/>
          </a:bodyPr>
          <a:lstStyle/>
          <a:p>
            <a:r>
              <a:rPr lang="ja-JP" altLang="en-US" dirty="0"/>
              <a:t>ファンクション </a:t>
            </a:r>
            <a:r>
              <a:rPr lang="en-US" altLang="ja-JP" dirty="0"/>
              <a:t>– </a:t>
            </a:r>
            <a:r>
              <a:rPr lang="ja-JP" altLang="en-US" dirty="0"/>
              <a:t>関数（</a:t>
            </a:r>
            <a:r>
              <a:rPr lang="en-US" altLang="ja-JP" dirty="0"/>
              <a:t>p.110~118</a:t>
            </a:r>
            <a:r>
              <a:rPr lang="ja-JP" altLang="en-US" dirty="0"/>
              <a:t>）</a:t>
            </a:r>
            <a:endParaRPr kumimoji="1" lang="ja-JP" altLang="en-US" dirty="0"/>
          </a:p>
        </p:txBody>
      </p:sp>
      <p:sp>
        <p:nvSpPr>
          <p:cNvPr id="3" name="コンテンツ プレースホルダー 2"/>
          <p:cNvSpPr>
            <a:spLocks noGrp="1"/>
          </p:cNvSpPr>
          <p:nvPr>
            <p:ph idx="1"/>
          </p:nvPr>
        </p:nvSpPr>
        <p:spPr>
          <a:xfrm>
            <a:off x="2589211" y="1529395"/>
            <a:ext cx="9223847" cy="5007329"/>
          </a:xfrm>
        </p:spPr>
        <p:txBody>
          <a:bodyPr/>
          <a:lstStyle/>
          <a:p>
            <a:r>
              <a:rPr lang="en-US" altLang="ja-JP" sz="2000" dirty="0"/>
              <a:t>kintone </a:t>
            </a:r>
            <a:r>
              <a:rPr lang="ja-JP" altLang="en-US" sz="2000" dirty="0" err="1"/>
              <a:t>での</a:t>
            </a:r>
            <a:r>
              <a:rPr lang="ja-JP" altLang="en-US" sz="2000" dirty="0"/>
              <a:t>使われ方</a:t>
            </a:r>
            <a:endParaRPr lang="en-US" altLang="ja-JP" dirty="0"/>
          </a:p>
        </p:txBody>
      </p:sp>
      <p:sp>
        <p:nvSpPr>
          <p:cNvPr id="12" name="正方形/長方形 11"/>
          <p:cNvSpPr/>
          <p:nvPr/>
        </p:nvSpPr>
        <p:spPr>
          <a:xfrm>
            <a:off x="5632305" y="1687233"/>
            <a:ext cx="2698175" cy="307777"/>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pPr lvl="0"/>
            <a:r>
              <a:rPr lang="ja-JP" altLang="en-US" sz="1400" dirty="0">
                <a:solidFill>
                  <a:srgbClr val="000000"/>
                </a:solidFill>
                <a:latin typeface="helvetica" panose="020B0604020202020204" pitchFamily="34" charset="0"/>
              </a:rPr>
              <a:t>レコード追加画面を開いた時に</a:t>
            </a:r>
            <a:endParaRPr lang="en-US" altLang="ja-JP" sz="1400" dirty="0">
              <a:solidFill>
                <a:srgbClr val="000000"/>
              </a:solidFill>
              <a:latin typeface="helvetica" panose="020B0604020202020204" pitchFamily="34" charset="0"/>
            </a:endParaRPr>
          </a:p>
        </p:txBody>
      </p:sp>
      <p:sp>
        <p:nvSpPr>
          <p:cNvPr id="22" name="角丸四角形 21"/>
          <p:cNvSpPr/>
          <p:nvPr/>
        </p:nvSpPr>
        <p:spPr>
          <a:xfrm>
            <a:off x="4549505" y="2042155"/>
            <a:ext cx="2637879" cy="275943"/>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角丸四角形 26"/>
          <p:cNvSpPr/>
          <p:nvPr/>
        </p:nvSpPr>
        <p:spPr>
          <a:xfrm>
            <a:off x="8477384" y="2071972"/>
            <a:ext cx="588643" cy="222139"/>
          </a:xfrm>
          <a:prstGeom prst="roundRect">
            <a:avLst/>
          </a:prstGeom>
          <a:solidFill>
            <a:srgbClr val="FF0000">
              <a:alpha val="2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9066027" y="1687233"/>
            <a:ext cx="2339102" cy="307777"/>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wrap="none">
            <a:spAutoFit/>
          </a:bodyPr>
          <a:lstStyle/>
          <a:p>
            <a:pPr lvl="0"/>
            <a:r>
              <a:rPr lang="ja-JP" altLang="en-US" sz="1400" dirty="0">
                <a:solidFill>
                  <a:srgbClr val="000000"/>
                </a:solidFill>
                <a:latin typeface="helvetica" panose="020B0604020202020204" pitchFamily="34" charset="0"/>
              </a:rPr>
              <a:t>レコードの情報を受け取り</a:t>
            </a:r>
            <a:endParaRPr lang="en-US" altLang="ja-JP" sz="1400" dirty="0">
              <a:solidFill>
                <a:srgbClr val="000000"/>
              </a:solidFill>
              <a:latin typeface="helvetica" panose="020B0604020202020204" pitchFamily="34" charset="0"/>
            </a:endParaRPr>
          </a:p>
        </p:txBody>
      </p:sp>
      <p:sp>
        <p:nvSpPr>
          <p:cNvPr id="29" name="正方形/長方形 28"/>
          <p:cNvSpPr/>
          <p:nvPr/>
        </p:nvSpPr>
        <p:spPr>
          <a:xfrm>
            <a:off x="4387702" y="6236603"/>
            <a:ext cx="1980029" cy="307777"/>
          </a:xfrm>
          <a:prstGeom prst="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wrap="none">
            <a:spAutoFit/>
          </a:bodyPr>
          <a:lstStyle/>
          <a:p>
            <a:pPr lvl="0"/>
            <a:r>
              <a:rPr lang="ja-JP" altLang="en-US" sz="1400" dirty="0">
                <a:solidFill>
                  <a:srgbClr val="000000"/>
                </a:solidFill>
                <a:latin typeface="helvetica" panose="020B0604020202020204" pitchFamily="34" charset="0"/>
              </a:rPr>
              <a:t>レコードの情報を返す</a:t>
            </a:r>
            <a:endParaRPr lang="en-US" altLang="ja-JP" sz="1400" dirty="0">
              <a:solidFill>
                <a:srgbClr val="000000"/>
              </a:solidFill>
              <a:latin typeface="helvetica" panose="020B0604020202020204" pitchFamily="34" charset="0"/>
            </a:endParaRPr>
          </a:p>
        </p:txBody>
      </p:sp>
      <p:sp>
        <p:nvSpPr>
          <p:cNvPr id="30" name="角丸四角形 29"/>
          <p:cNvSpPr/>
          <p:nvPr/>
        </p:nvSpPr>
        <p:spPr>
          <a:xfrm>
            <a:off x="3724284" y="5935198"/>
            <a:ext cx="593716" cy="253218"/>
          </a:xfrm>
          <a:prstGeom prst="roundRect">
            <a:avLst/>
          </a:prstGeom>
          <a:solidFill>
            <a:srgbClr val="FFC000">
              <a:alpha val="21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p:cNvSpPr/>
          <p:nvPr/>
        </p:nvSpPr>
        <p:spPr>
          <a:xfrm>
            <a:off x="2893058" y="2318099"/>
            <a:ext cx="8455426" cy="3475960"/>
          </a:xfrm>
          <a:prstGeom prst="rect">
            <a:avLst/>
          </a:prstGeom>
          <a:solidFill>
            <a:srgbClr val="00B050">
              <a:alpha val="11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6255365" y="3608903"/>
            <a:ext cx="5801139" cy="523220"/>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a:spAutoFit/>
          </a:bodyPr>
          <a:lstStyle/>
          <a:p>
            <a:r>
              <a:rPr lang="ja-JP" altLang="en-US" sz="1400" dirty="0">
                <a:solidFill>
                  <a:srgbClr val="000000"/>
                </a:solidFill>
                <a:latin typeface="helvetica" panose="020B0604020202020204" pitchFamily="34" charset="0"/>
              </a:rPr>
              <a:t>「文字列</a:t>
            </a:r>
            <a:r>
              <a:rPr lang="en-US" altLang="ja-JP" sz="1400" dirty="0">
                <a:solidFill>
                  <a:srgbClr val="000000"/>
                </a:solidFill>
                <a:latin typeface="helvetica" panose="020B0604020202020204" pitchFamily="34" charset="0"/>
              </a:rPr>
              <a:t>_0</a:t>
            </a:r>
            <a:r>
              <a:rPr lang="ja-JP" altLang="en-US" sz="1400" dirty="0">
                <a:solidFill>
                  <a:srgbClr val="000000"/>
                </a:solidFill>
                <a:latin typeface="helvetica" panose="020B0604020202020204" pitchFamily="34" charset="0"/>
              </a:rPr>
              <a:t>」 フィールド、テーブル「</a:t>
            </a:r>
            <a:r>
              <a:rPr lang="en-US" altLang="ja-JP" sz="1400" dirty="0">
                <a:solidFill>
                  <a:srgbClr val="000000"/>
                </a:solidFill>
                <a:latin typeface="helvetica" panose="020B0604020202020204" pitchFamily="34" charset="0"/>
              </a:rPr>
              <a:t>Table</a:t>
            </a:r>
            <a:r>
              <a:rPr lang="ja-JP" altLang="en-US" sz="1400" dirty="0">
                <a:solidFill>
                  <a:srgbClr val="000000"/>
                </a:solidFill>
                <a:latin typeface="helvetica" panose="020B0604020202020204" pitchFamily="34" charset="0"/>
              </a:rPr>
              <a:t>」の</a:t>
            </a:r>
            <a:r>
              <a:rPr lang="en-US" altLang="ja-JP" sz="1400" dirty="0">
                <a:solidFill>
                  <a:srgbClr val="000000"/>
                </a:solidFill>
                <a:latin typeface="helvetica" panose="020B0604020202020204" pitchFamily="34" charset="0"/>
              </a:rPr>
              <a:t>1</a:t>
            </a:r>
            <a:r>
              <a:rPr lang="ja-JP" altLang="en-US" sz="1400" dirty="0">
                <a:solidFill>
                  <a:srgbClr val="000000"/>
                </a:solidFill>
                <a:latin typeface="helvetica" panose="020B0604020202020204" pitchFamily="34" charset="0"/>
              </a:rPr>
              <a:t>行目の「文字列</a:t>
            </a:r>
            <a:r>
              <a:rPr lang="en-US" altLang="ja-JP" sz="1400" dirty="0">
                <a:solidFill>
                  <a:srgbClr val="000000"/>
                </a:solidFill>
                <a:latin typeface="helvetica" panose="020B0604020202020204" pitchFamily="34" charset="0"/>
              </a:rPr>
              <a:t>_1</a:t>
            </a:r>
            <a:r>
              <a:rPr lang="ja-JP" altLang="en-US" sz="1400" dirty="0">
                <a:solidFill>
                  <a:srgbClr val="000000"/>
                </a:solidFill>
                <a:latin typeface="helvetica" panose="020B0604020202020204" pitchFamily="34" charset="0"/>
              </a:rPr>
              <a:t>」フィールドに初期値をセットし、さらにテーブルの末尾に行を追加</a:t>
            </a:r>
            <a:endParaRPr lang="ja-JP" altLang="en-US" sz="1400" dirty="0"/>
          </a:p>
        </p:txBody>
      </p:sp>
    </p:spTree>
    <p:extLst>
      <p:ext uri="{BB962C8B-B14F-4D97-AF65-F5344CB8AC3E}">
        <p14:creationId xmlns:p14="http://schemas.microsoft.com/office/powerpoint/2010/main" val="2991058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ファンクション </a:t>
            </a:r>
            <a:r>
              <a:rPr lang="en-US" altLang="ja-JP" dirty="0"/>
              <a:t>– </a:t>
            </a:r>
            <a:r>
              <a:rPr lang="ja-JP" altLang="en-US" dirty="0"/>
              <a:t>関数（</a:t>
            </a:r>
            <a:r>
              <a:rPr lang="en-US" altLang="ja-JP" dirty="0"/>
              <a:t>p.110~118</a:t>
            </a:r>
            <a:r>
              <a:rPr lang="ja-JP" altLang="en-US" dirty="0"/>
              <a:t>）</a:t>
            </a:r>
            <a:endParaRPr kumimoji="1" lang="ja-JP" altLang="en-US" dirty="0"/>
          </a:p>
        </p:txBody>
      </p:sp>
      <p:sp>
        <p:nvSpPr>
          <p:cNvPr id="4" name="コンテンツ プレースホルダー 3"/>
          <p:cNvSpPr>
            <a:spLocks noGrp="1"/>
          </p:cNvSpPr>
          <p:nvPr>
            <p:ph idx="1"/>
          </p:nvPr>
        </p:nvSpPr>
        <p:spPr/>
        <p:txBody>
          <a:bodyPr/>
          <a:lstStyle/>
          <a:p>
            <a:r>
              <a:rPr kumimoji="1" lang="ja-JP" altLang="en-US" dirty="0"/>
              <a:t>ファンクションのメリット</a:t>
            </a:r>
            <a:endParaRPr kumimoji="1" lang="en-US" altLang="ja-JP" dirty="0"/>
          </a:p>
          <a:p>
            <a:pPr marL="0" indent="0">
              <a:buNone/>
            </a:pPr>
            <a:r>
              <a:rPr lang="ja-JP" altLang="en-US" dirty="0"/>
              <a:t>　　</a:t>
            </a:r>
            <a:r>
              <a:rPr lang="en-US" altLang="ja-JP" dirty="0"/>
              <a:t>1</a:t>
            </a:r>
            <a:r>
              <a:rPr lang="ja-JP" altLang="en-US" dirty="0"/>
              <a:t>．使いたいときに、どこからでも何度でも呼び出せる</a:t>
            </a:r>
            <a:endParaRPr lang="en-US" altLang="ja-JP" dirty="0"/>
          </a:p>
          <a:p>
            <a:pPr marL="0" indent="0">
              <a:buNone/>
            </a:pPr>
            <a:r>
              <a:rPr kumimoji="1" lang="ja-JP" altLang="en-US" dirty="0"/>
              <a:t>　　</a:t>
            </a:r>
            <a:r>
              <a:rPr lang="en-US" altLang="ja-JP" dirty="0"/>
              <a:t>2</a:t>
            </a:r>
            <a:r>
              <a:rPr lang="ja-JP" altLang="en-US" dirty="0" err="1"/>
              <a:t>．</a:t>
            </a:r>
            <a:r>
              <a:rPr lang="ja-JP" altLang="en-US" dirty="0"/>
              <a:t>パラメータを変えれば、同じ加工処理を別のデータに適用できる</a:t>
            </a:r>
            <a:endParaRPr lang="en-US" altLang="ja-JP" dirty="0"/>
          </a:p>
          <a:p>
            <a:pPr marL="0" indent="0">
              <a:buNone/>
            </a:pPr>
            <a:r>
              <a:rPr lang="ja-JP" altLang="en-US" sz="1600" dirty="0"/>
              <a:t>　　　　　</a:t>
            </a:r>
            <a:r>
              <a:rPr lang="en-US" altLang="ja-JP" sz="1600" dirty="0"/>
              <a:t>total(200);</a:t>
            </a:r>
            <a:r>
              <a:rPr lang="ja-JP" altLang="en-US" sz="1600" dirty="0"/>
              <a:t>　　⇒   </a:t>
            </a:r>
            <a:r>
              <a:rPr lang="ja-JP" altLang="en-US" sz="1600"/>
              <a:t>　</a:t>
            </a:r>
            <a:r>
              <a:rPr lang="en-US" altLang="ja-JP" sz="1600"/>
              <a:t>220</a:t>
            </a:r>
            <a:endParaRPr lang="en-US" altLang="ja-JP" sz="1600" dirty="0"/>
          </a:p>
          <a:p>
            <a:pPr marL="0" indent="0">
              <a:buNone/>
            </a:pPr>
            <a:r>
              <a:rPr lang="en-US" altLang="ja-JP" sz="1600" dirty="0"/>
              <a:t>                  total(3000);</a:t>
            </a:r>
            <a:r>
              <a:rPr lang="ja-JP" altLang="en-US" sz="1600" dirty="0"/>
              <a:t>　  ⇒ </a:t>
            </a:r>
            <a:r>
              <a:rPr lang="ja-JP" altLang="en-US" sz="1600"/>
              <a:t>　</a:t>
            </a:r>
            <a:r>
              <a:rPr lang="en-US" altLang="ja-JP" sz="1600"/>
              <a:t>3300</a:t>
            </a:r>
            <a:endParaRPr lang="en-US" altLang="ja-JP" sz="1600" dirty="0"/>
          </a:p>
          <a:p>
            <a:pPr marL="0" indent="0">
              <a:buNone/>
            </a:pPr>
            <a:r>
              <a:rPr kumimoji="1" lang="ja-JP" altLang="en-US" dirty="0"/>
              <a:t>　　</a:t>
            </a:r>
            <a:r>
              <a:rPr kumimoji="1" lang="en-US" altLang="ja-JP" dirty="0"/>
              <a:t>3</a:t>
            </a:r>
            <a:r>
              <a:rPr kumimoji="1" lang="ja-JP" altLang="en-US" dirty="0" err="1"/>
              <a:t>．</a:t>
            </a:r>
            <a:r>
              <a:rPr kumimoji="1" lang="ja-JP" altLang="en-US" dirty="0"/>
              <a:t>処理をまとめられるので、変更が簡単に出来る</a:t>
            </a:r>
            <a:endParaRPr kumimoji="1" lang="en-US" altLang="ja-JP" dirty="0"/>
          </a:p>
          <a:p>
            <a:pPr marL="0" indent="0">
              <a:buNone/>
            </a:pPr>
            <a:r>
              <a:rPr lang="ja-JP" altLang="en-US" dirty="0"/>
              <a:t>　　</a:t>
            </a:r>
            <a:r>
              <a:rPr lang="ja-JP" altLang="en-US" sz="1600" dirty="0"/>
              <a:t>　　　例）税率が変更になった場合、</a:t>
            </a:r>
            <a:endParaRPr lang="en-US" altLang="ja-JP" sz="1600" dirty="0"/>
          </a:p>
          <a:p>
            <a:pPr marL="0" indent="0">
              <a:buNone/>
            </a:pPr>
            <a:r>
              <a:rPr lang="en-US" altLang="ja-JP" sz="1600" dirty="0"/>
              <a:t>   </a:t>
            </a:r>
          </a:p>
        </p:txBody>
      </p:sp>
      <p:sp>
        <p:nvSpPr>
          <p:cNvPr id="9" name="テキスト ボックス 8"/>
          <p:cNvSpPr txBox="1"/>
          <p:nvPr/>
        </p:nvSpPr>
        <p:spPr>
          <a:xfrm>
            <a:off x="951043" y="5270349"/>
            <a:ext cx="3276338"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600" dirty="0"/>
              <a:t>ファンクション名 </a:t>
            </a:r>
            <a:r>
              <a:rPr kumimoji="1" lang="en-US" altLang="ja-JP" sz="1600" dirty="0"/>
              <a:t>/ </a:t>
            </a:r>
            <a:r>
              <a:rPr kumimoji="1" lang="ja-JP" altLang="en-US" sz="1600" dirty="0"/>
              <a:t>パラメータが無いものも</a:t>
            </a:r>
            <a:r>
              <a:rPr kumimoji="1" lang="ja-JP" altLang="en-US" sz="1600"/>
              <a:t>存在する</a:t>
            </a:r>
            <a:endParaRPr kumimoji="1" lang="ja-JP" altLang="en-US" sz="1400" dirty="0"/>
          </a:p>
        </p:txBody>
      </p:sp>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3434" y="4985373"/>
            <a:ext cx="408793" cy="360901"/>
          </a:xfrm>
          <a:prstGeom prst="rect">
            <a:avLst/>
          </a:prstGeom>
        </p:spPr>
      </p:pic>
      <p:pic>
        <p:nvPicPr>
          <p:cNvPr id="11" name="図 10"/>
          <p:cNvPicPr>
            <a:picLocks noChangeAspect="1"/>
          </p:cNvPicPr>
          <p:nvPr/>
        </p:nvPicPr>
        <p:blipFill rotWithShape="1">
          <a:blip r:embed="rId3">
            <a:extLst>
              <a:ext uri="{28A0092B-C50C-407E-A947-70E740481C1C}">
                <a14:useLocalDpi xmlns:a14="http://schemas.microsoft.com/office/drawing/2010/main" val="0"/>
              </a:ext>
            </a:extLst>
          </a:blip>
          <a:srcRect r="2391"/>
          <a:stretch/>
        </p:blipFill>
        <p:spPr>
          <a:xfrm>
            <a:off x="4861295" y="4304896"/>
            <a:ext cx="3498711" cy="1120718"/>
          </a:xfrm>
          <a:prstGeom prst="rect">
            <a:avLst/>
          </a:prstGeom>
        </p:spPr>
      </p:pic>
      <p:sp>
        <p:nvSpPr>
          <p:cNvPr id="5" name="角丸四角形 4"/>
          <p:cNvSpPr/>
          <p:nvPr/>
        </p:nvSpPr>
        <p:spPr>
          <a:xfrm>
            <a:off x="6227667" y="4606541"/>
            <a:ext cx="566462" cy="258417"/>
          </a:xfrm>
          <a:prstGeom prst="roundRect">
            <a:avLst/>
          </a:prstGeom>
          <a:solidFill>
            <a:schemeClr val="accent1">
              <a:alpha val="2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a:stCxn id="13" idx="1"/>
            <a:endCxn id="5" idx="2"/>
          </p:cNvCxnSpPr>
          <p:nvPr/>
        </p:nvCxnSpPr>
        <p:spPr>
          <a:xfrm flipH="1" flipV="1">
            <a:off x="6510898" y="4864958"/>
            <a:ext cx="655215" cy="86705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7166113" y="5562737"/>
            <a:ext cx="4214192" cy="338554"/>
          </a:xfrm>
          <a:prstGeom prst="rect">
            <a:avLst/>
          </a:prstGeom>
          <a:noFill/>
        </p:spPr>
        <p:txBody>
          <a:bodyPr wrap="square" rtlCol="0">
            <a:spAutoFit/>
          </a:bodyPr>
          <a:lstStyle/>
          <a:p>
            <a:r>
              <a:rPr lang="ja-JP" altLang="en-US" sz="1600" dirty="0"/>
              <a:t>ここ</a:t>
            </a:r>
            <a:r>
              <a:rPr lang="ja-JP" altLang="en-US" sz="1600"/>
              <a:t>を </a:t>
            </a:r>
            <a:r>
              <a:rPr lang="en-US" altLang="ja-JP" sz="1600"/>
              <a:t>0.08 </a:t>
            </a:r>
            <a:r>
              <a:rPr lang="ja-JP" altLang="en-US" sz="1600" dirty="0"/>
              <a:t>等に変更するだけで </a:t>
            </a:r>
            <a:r>
              <a:rPr lang="en-US" altLang="ja-JP" sz="1600" dirty="0"/>
              <a:t>OK!</a:t>
            </a:r>
            <a:endParaRPr kumimoji="1" lang="ja-JP" altLang="en-US" sz="1600" dirty="0"/>
          </a:p>
        </p:txBody>
      </p:sp>
    </p:spTree>
    <p:extLst>
      <p:ext uri="{BB962C8B-B14F-4D97-AF65-F5344CB8AC3E}">
        <p14:creationId xmlns:p14="http://schemas.microsoft.com/office/powerpoint/2010/main" val="17482765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a:t>補足）関数の定義の仕方</a:t>
            </a:r>
            <a:endParaRPr kumimoji="1" lang="ja-JP" altLang="en-US" dirty="0"/>
          </a:p>
        </p:txBody>
      </p:sp>
      <p:sp>
        <p:nvSpPr>
          <p:cNvPr id="17" name="コンテンツ プレースホルダー 2"/>
          <p:cNvSpPr>
            <a:spLocks noGrp="1"/>
          </p:cNvSpPr>
          <p:nvPr>
            <p:ph idx="1"/>
          </p:nvPr>
        </p:nvSpPr>
        <p:spPr>
          <a:xfrm>
            <a:off x="2589212" y="1529396"/>
            <a:ext cx="8065536" cy="357593"/>
          </a:xfrm>
        </p:spPr>
        <p:txBody>
          <a:bodyPr/>
          <a:lstStyle/>
          <a:p>
            <a:r>
              <a:rPr lang="ja-JP" altLang="en-US"/>
              <a:t>関数の定義の仕方は</a:t>
            </a:r>
            <a:r>
              <a:rPr lang="en-US" altLang="ja-JP"/>
              <a:t> 3 </a:t>
            </a:r>
            <a:r>
              <a:rPr lang="ja-JP" altLang="en-US"/>
              <a:t>種類存在する</a:t>
            </a:r>
            <a:endParaRPr lang="en-US" altLang="ja-JP"/>
          </a:p>
          <a:p>
            <a:endParaRPr lang="en-US" altLang="ja-JP" sz="1600"/>
          </a:p>
          <a:p>
            <a:pPr marL="0" indent="0">
              <a:buNone/>
            </a:pPr>
            <a:r>
              <a:rPr lang="ja-JP" altLang="en-US" sz="1600" b="1"/>
              <a:t>①</a:t>
            </a:r>
            <a:r>
              <a:rPr lang="en-US" altLang="ja-JP" sz="1600" b="1"/>
              <a:t> </a:t>
            </a:r>
            <a:r>
              <a:rPr lang="ja-JP" altLang="en-US" sz="1600" b="1"/>
              <a:t>関数コントラクタ</a:t>
            </a:r>
            <a:endParaRPr lang="en-US" altLang="ja-JP" sz="1600" b="1"/>
          </a:p>
          <a:p>
            <a:pPr marL="0" indent="0">
              <a:buNone/>
            </a:pPr>
            <a:endParaRPr lang="en-US" altLang="ja-JP" sz="1600"/>
          </a:p>
          <a:p>
            <a:pPr marL="0" indent="0">
              <a:buNone/>
            </a:pPr>
            <a:endParaRPr lang="en-US" altLang="ja-JP" sz="1600"/>
          </a:p>
          <a:p>
            <a:pPr marL="0" indent="0">
              <a:buNone/>
            </a:pPr>
            <a:r>
              <a:rPr lang="ja-JP" altLang="en-US" sz="1600" b="1"/>
              <a:t>②</a:t>
            </a:r>
            <a:r>
              <a:rPr lang="en-US" altLang="ja-JP" sz="1600" b="1"/>
              <a:t> </a:t>
            </a:r>
            <a:r>
              <a:rPr lang="ja-JP" altLang="en-US" sz="1600" b="1"/>
              <a:t>関数式</a:t>
            </a:r>
            <a:endParaRPr lang="en-US" altLang="ja-JP" sz="1600" b="1"/>
          </a:p>
          <a:p>
            <a:pPr marL="0" indent="0">
              <a:buNone/>
            </a:pPr>
            <a:endParaRPr lang="en-US" altLang="ja-JP" sz="1600"/>
          </a:p>
          <a:p>
            <a:pPr marL="0" indent="0">
              <a:buNone/>
            </a:pPr>
            <a:endParaRPr lang="en-US" altLang="ja-JP" sz="1600"/>
          </a:p>
          <a:p>
            <a:pPr marL="0" indent="0">
              <a:buNone/>
            </a:pPr>
            <a:endParaRPr lang="en-US" altLang="ja-JP" sz="1600"/>
          </a:p>
          <a:p>
            <a:pPr marL="0" indent="0">
              <a:buNone/>
            </a:pPr>
            <a:r>
              <a:rPr lang="ja-JP" altLang="en-US" sz="1600" b="1"/>
              <a:t>③</a:t>
            </a:r>
            <a:r>
              <a:rPr lang="en-US" altLang="ja-JP" sz="1600" b="1"/>
              <a:t> </a:t>
            </a:r>
            <a:r>
              <a:rPr lang="ja-JP" altLang="en-US" sz="1600" b="1"/>
              <a:t>関数宣言</a:t>
            </a:r>
            <a:endParaRPr lang="en-US" altLang="ja-JP" sz="1600" b="1"/>
          </a:p>
        </p:txBody>
      </p:sp>
      <p:pic>
        <p:nvPicPr>
          <p:cNvPr id="3" name="図 2"/>
          <p:cNvPicPr>
            <a:picLocks noChangeAspect="1"/>
          </p:cNvPicPr>
          <p:nvPr/>
        </p:nvPicPr>
        <p:blipFill rotWithShape="1">
          <a:blip r:embed="rId2">
            <a:extLst>
              <a:ext uri="{28A0092B-C50C-407E-A947-70E740481C1C}">
                <a14:useLocalDpi xmlns:a14="http://schemas.microsoft.com/office/drawing/2010/main" val="0"/>
              </a:ext>
            </a:extLst>
          </a:blip>
          <a:srcRect b="91103"/>
          <a:stretch/>
        </p:blipFill>
        <p:spPr>
          <a:xfrm>
            <a:off x="3086772" y="2681326"/>
            <a:ext cx="6887536" cy="278003"/>
          </a:xfrm>
          <a:prstGeom prst="rect">
            <a:avLst/>
          </a:prstGeom>
        </p:spPr>
      </p:pic>
      <p:pic>
        <p:nvPicPr>
          <p:cNvPr id="6" name="図 5"/>
          <p:cNvPicPr>
            <a:picLocks noChangeAspect="1"/>
          </p:cNvPicPr>
          <p:nvPr/>
        </p:nvPicPr>
        <p:blipFill rotWithShape="1">
          <a:blip r:embed="rId2">
            <a:extLst>
              <a:ext uri="{28A0092B-C50C-407E-A947-70E740481C1C}">
                <a14:useLocalDpi xmlns:a14="http://schemas.microsoft.com/office/drawing/2010/main" val="0"/>
              </a:ext>
            </a:extLst>
          </a:blip>
          <a:srcRect t="23264" r="38969" b="48536"/>
          <a:stretch/>
        </p:blipFill>
        <p:spPr>
          <a:xfrm>
            <a:off x="3086772" y="3773977"/>
            <a:ext cx="4203490" cy="881149"/>
          </a:xfrm>
          <a:prstGeom prst="rect">
            <a:avLst/>
          </a:prstGeom>
        </p:spPr>
      </p:pic>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t="71150" r="49711" b="-947"/>
          <a:stretch/>
        </p:blipFill>
        <p:spPr>
          <a:xfrm>
            <a:off x="3086772" y="5311832"/>
            <a:ext cx="3463657" cy="931025"/>
          </a:xfrm>
          <a:prstGeom prst="rect">
            <a:avLst/>
          </a:prstGeom>
        </p:spPr>
      </p:pic>
      <p:sp>
        <p:nvSpPr>
          <p:cNvPr id="4" name="角丸四角形吹き出し 3"/>
          <p:cNvSpPr/>
          <p:nvPr/>
        </p:nvSpPr>
        <p:spPr>
          <a:xfrm>
            <a:off x="9582406" y="1886989"/>
            <a:ext cx="2144684" cy="706582"/>
          </a:xfrm>
          <a:prstGeom prst="wedgeRoundRectCallout">
            <a:avLst>
              <a:gd name="adj1" fmla="val -58977"/>
              <a:gd name="adj2" fmla="val 5073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a:t>見づらく、</a:t>
            </a:r>
            <a:endParaRPr kumimoji="1" lang="en-US" altLang="ja-JP" sz="1400"/>
          </a:p>
          <a:p>
            <a:pPr algn="ctr"/>
            <a:r>
              <a:rPr kumimoji="1" lang="ja-JP" altLang="en-US" sz="1400"/>
              <a:t>ほとんど使われない</a:t>
            </a:r>
          </a:p>
        </p:txBody>
      </p:sp>
      <p:sp>
        <p:nvSpPr>
          <p:cNvPr id="9" name="角丸四角形吹き出し 8"/>
          <p:cNvSpPr/>
          <p:nvPr/>
        </p:nvSpPr>
        <p:spPr>
          <a:xfrm>
            <a:off x="7643372" y="3615927"/>
            <a:ext cx="3011376" cy="848007"/>
          </a:xfrm>
          <a:prstGeom prst="wedgeRoundRectCallout">
            <a:avLst>
              <a:gd name="adj1" fmla="val -58977"/>
              <a:gd name="adj2" fmla="val 5073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a:t>最も多く見る形。変数を定義</a:t>
            </a:r>
            <a:r>
              <a:rPr lang="ja-JP" altLang="en-US" sz="1400"/>
              <a:t>し、そこに関数を入れることで関数を定義する。</a:t>
            </a:r>
            <a:endParaRPr kumimoji="1" lang="ja-JP" altLang="en-US" sz="1400"/>
          </a:p>
        </p:txBody>
      </p:sp>
      <p:sp>
        <p:nvSpPr>
          <p:cNvPr id="10" name="角丸四角形吹き出し 9"/>
          <p:cNvSpPr/>
          <p:nvPr/>
        </p:nvSpPr>
        <p:spPr>
          <a:xfrm>
            <a:off x="7048768" y="5120532"/>
            <a:ext cx="4024927" cy="843742"/>
          </a:xfrm>
          <a:prstGeom prst="wedgeRoundRectCallout">
            <a:avLst>
              <a:gd name="adj1" fmla="val -58977"/>
              <a:gd name="adj2" fmla="val 5073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a:t>関数式と同様。ただし、こちらは</a:t>
            </a:r>
            <a:r>
              <a:rPr kumimoji="1" lang="ja-JP" altLang="en-US" sz="1400" b="1"/>
              <a:t>定義する前に呼び出す</a:t>
            </a:r>
            <a:r>
              <a:rPr kumimoji="1" lang="ja-JP" altLang="en-US" sz="1400"/>
              <a:t>こと（ホイスト）が可能</a:t>
            </a:r>
          </a:p>
        </p:txBody>
      </p:sp>
      <p:sp>
        <p:nvSpPr>
          <p:cNvPr id="5" name="星 5 4"/>
          <p:cNvSpPr/>
          <p:nvPr/>
        </p:nvSpPr>
        <p:spPr>
          <a:xfrm>
            <a:off x="2327361" y="3420580"/>
            <a:ext cx="261851" cy="261851"/>
          </a:xfrm>
          <a:prstGeom prst="star5">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星 5 13"/>
          <p:cNvSpPr/>
          <p:nvPr/>
        </p:nvSpPr>
        <p:spPr>
          <a:xfrm>
            <a:off x="2327360" y="4900246"/>
            <a:ext cx="261851" cy="261851"/>
          </a:xfrm>
          <a:prstGeom prst="star5">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428E689C-B881-B745-970A-1B621D1B81DB}"/>
              </a:ext>
            </a:extLst>
          </p:cNvPr>
          <p:cNvPicPr>
            <a:picLocks noChangeAspect="1"/>
          </p:cNvPicPr>
          <p:nvPr/>
        </p:nvPicPr>
        <p:blipFill rotWithShape="1">
          <a:blip r:embed="rId2">
            <a:extLst>
              <a:ext uri="{28A0092B-C50C-407E-A947-70E740481C1C}">
                <a14:useLocalDpi xmlns:a14="http://schemas.microsoft.com/office/drawing/2010/main" val="0"/>
              </a:ext>
            </a:extLst>
          </a:blip>
          <a:srcRect l="97787" b="91103"/>
          <a:stretch/>
        </p:blipFill>
        <p:spPr>
          <a:xfrm>
            <a:off x="3310062" y="4330629"/>
            <a:ext cx="152400" cy="278003"/>
          </a:xfrm>
          <a:prstGeom prst="rect">
            <a:avLst/>
          </a:prstGeom>
        </p:spPr>
      </p:pic>
    </p:spTree>
    <p:extLst>
      <p:ext uri="{BB962C8B-B14F-4D97-AF65-F5344CB8AC3E}">
        <p14:creationId xmlns:p14="http://schemas.microsoft.com/office/powerpoint/2010/main" val="2895646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配列</a:t>
            </a:r>
            <a:r>
              <a:rPr lang="ja-JP" altLang="en-US"/>
              <a:t>（</a:t>
            </a:r>
            <a:r>
              <a:rPr lang="en-US" altLang="ja-JP"/>
              <a:t>p.123~130</a:t>
            </a:r>
            <a:r>
              <a:rPr lang="ja-JP" altLang="en-US"/>
              <a:t>）</a:t>
            </a:r>
            <a:endParaRPr kumimoji="1" lang="ja-JP" altLang="en-US" dirty="0"/>
          </a:p>
        </p:txBody>
      </p:sp>
      <p:sp>
        <p:nvSpPr>
          <p:cNvPr id="4" name="コンテンツ プレースホルダー 3"/>
          <p:cNvSpPr>
            <a:spLocks noGrp="1"/>
          </p:cNvSpPr>
          <p:nvPr>
            <p:ph idx="1"/>
          </p:nvPr>
        </p:nvSpPr>
        <p:spPr/>
        <p:txBody>
          <a:bodyPr/>
          <a:lstStyle/>
          <a:p>
            <a:r>
              <a:rPr kumimoji="1" lang="ja-JP" altLang="en-US" dirty="0"/>
              <a:t>配列の</a:t>
            </a:r>
            <a:r>
              <a:rPr lang="ja-JP" altLang="en-US" dirty="0"/>
              <a:t>作り方</a:t>
            </a:r>
            <a:endParaRPr kumimoji="1" lang="en-US" altLang="ja-JP" dirty="0"/>
          </a:p>
          <a:p>
            <a:pPr marL="0" indent="0">
              <a:buNone/>
            </a:pPr>
            <a:r>
              <a:rPr lang="ja-JP" altLang="en-US" dirty="0"/>
              <a:t>　　</a:t>
            </a:r>
            <a:r>
              <a:rPr lang="en-US" altLang="ja-JP" dirty="0"/>
              <a:t>var</a:t>
            </a:r>
            <a:r>
              <a:rPr lang="ja-JP" altLang="en-US" dirty="0"/>
              <a:t> 配列名 </a:t>
            </a:r>
            <a:r>
              <a:rPr lang="en-US" altLang="ja-JP" dirty="0"/>
              <a:t>= [</a:t>
            </a:r>
            <a:r>
              <a:rPr lang="ja-JP" altLang="en-US" dirty="0"/>
              <a:t>○</a:t>
            </a:r>
            <a:r>
              <a:rPr lang="en-US" altLang="ja-JP" dirty="0"/>
              <a:t>, </a:t>
            </a:r>
            <a:r>
              <a:rPr lang="ja-JP" altLang="en-US" dirty="0"/>
              <a:t>○</a:t>
            </a:r>
            <a:r>
              <a:rPr lang="en-US" altLang="ja-JP" dirty="0"/>
              <a:t>, </a:t>
            </a:r>
            <a:r>
              <a:rPr lang="ja-JP" altLang="en-US" dirty="0"/>
              <a:t>○</a:t>
            </a:r>
            <a:r>
              <a:rPr lang="en-US" altLang="ja-JP" dirty="0"/>
              <a:t>, …];</a:t>
            </a:r>
          </a:p>
          <a:p>
            <a:pPr marL="0" indent="0">
              <a:buNone/>
            </a:pPr>
            <a:r>
              <a:rPr lang="ja-JP" altLang="en-US" dirty="0"/>
              <a:t>　　例）</a:t>
            </a:r>
            <a:r>
              <a:rPr lang="en-US" altLang="ja-JP" dirty="0"/>
              <a:t>var todo = [‘</a:t>
            </a:r>
            <a:r>
              <a:rPr lang="ja-JP" altLang="en-US" dirty="0"/>
              <a:t>準備</a:t>
            </a:r>
            <a:r>
              <a:rPr lang="en-US" altLang="ja-JP" dirty="0"/>
              <a:t>’, ‘</a:t>
            </a:r>
            <a:r>
              <a:rPr lang="ja-JP" altLang="en-US" dirty="0"/>
              <a:t>実行</a:t>
            </a:r>
            <a:r>
              <a:rPr lang="en-US" altLang="ja-JP" dirty="0"/>
              <a:t>’, ’</a:t>
            </a:r>
            <a:r>
              <a:rPr lang="ja-JP" altLang="en-US" dirty="0"/>
              <a:t>反省</a:t>
            </a:r>
            <a:r>
              <a:rPr lang="en-US" altLang="ja-JP" dirty="0"/>
              <a:t>’]</a:t>
            </a:r>
          </a:p>
          <a:p>
            <a:r>
              <a:rPr lang="ja-JP" altLang="en-US" dirty="0"/>
              <a:t>配列のメソッド</a:t>
            </a:r>
            <a:endParaRPr lang="en-US" altLang="ja-JP" dirty="0"/>
          </a:p>
          <a:p>
            <a:pPr marL="0" indent="0">
              <a:spcBef>
                <a:spcPts val="0"/>
              </a:spcBef>
              <a:buNone/>
            </a:pPr>
            <a:r>
              <a:rPr lang="ja-JP" altLang="en-US" sz="1400" dirty="0"/>
              <a:t>　　　</a:t>
            </a:r>
            <a:r>
              <a:rPr lang="en-US" altLang="ja-JP" sz="1400" dirty="0"/>
              <a:t>http://qiita.com/takeharu/items/d75f96f81ff83680013f</a:t>
            </a:r>
          </a:p>
          <a:p>
            <a:pPr marL="0" indent="0">
              <a:buNone/>
            </a:pPr>
            <a:r>
              <a:rPr lang="ja-JP" altLang="en-US" dirty="0"/>
              <a:t>　　例）</a:t>
            </a:r>
            <a:r>
              <a:rPr lang="en-US" altLang="ja-JP" dirty="0" err="1"/>
              <a:t>todo.push</a:t>
            </a:r>
            <a:r>
              <a:rPr lang="en-US" altLang="ja-JP" dirty="0"/>
              <a:t>(‘</a:t>
            </a:r>
            <a:r>
              <a:rPr lang="ja-JP" altLang="en-US" dirty="0"/>
              <a:t>片付け</a:t>
            </a:r>
            <a:r>
              <a:rPr lang="en-US" altLang="ja-JP" dirty="0"/>
              <a:t>’)</a:t>
            </a:r>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p:txBody>
      </p:sp>
      <p:cxnSp>
        <p:nvCxnSpPr>
          <p:cNvPr id="6" name="直線コネクタ 5"/>
          <p:cNvCxnSpPr/>
          <p:nvPr/>
        </p:nvCxnSpPr>
        <p:spPr>
          <a:xfrm flipV="1">
            <a:off x="4532243" y="2244436"/>
            <a:ext cx="87403" cy="1808"/>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7" name="角丸四角形吹き出し 6"/>
          <p:cNvSpPr/>
          <p:nvPr/>
        </p:nvSpPr>
        <p:spPr>
          <a:xfrm>
            <a:off x="6164562" y="1443281"/>
            <a:ext cx="3130826" cy="447261"/>
          </a:xfrm>
          <a:prstGeom prst="wedgeRoundRectCallout">
            <a:avLst>
              <a:gd name="adj1" fmla="val -64643"/>
              <a:gd name="adj2" fmla="val 5583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t>角括弧 で指定すると配列になる</a:t>
            </a:r>
            <a:endParaRPr kumimoji="1" lang="ja-JP" altLang="en-US" sz="1600" dirty="0"/>
          </a:p>
        </p:txBody>
      </p:sp>
      <p:pic>
        <p:nvPicPr>
          <p:cNvPr id="9" name="図 8"/>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3609790" y="4815459"/>
            <a:ext cx="780153" cy="552243"/>
          </a:xfrm>
          <a:prstGeom prst="rect">
            <a:avLst/>
          </a:prstGeom>
        </p:spPr>
      </p:pic>
      <p:pic>
        <p:nvPicPr>
          <p:cNvPr id="12" name="図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76755" y="4815459"/>
            <a:ext cx="780153" cy="552243"/>
          </a:xfrm>
          <a:prstGeom prst="rect">
            <a:avLst/>
          </a:prstGeom>
        </p:spPr>
      </p:pic>
      <p:pic>
        <p:nvPicPr>
          <p:cNvPr id="15" name="図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9710" y="4815459"/>
            <a:ext cx="780153" cy="552243"/>
          </a:xfrm>
          <a:prstGeom prst="rect">
            <a:avLst/>
          </a:prstGeom>
        </p:spPr>
      </p:pic>
      <p:pic>
        <p:nvPicPr>
          <p:cNvPr id="16" name="図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6666" y="4824620"/>
            <a:ext cx="780153" cy="552243"/>
          </a:xfrm>
          <a:prstGeom prst="rect">
            <a:avLst/>
          </a:prstGeom>
        </p:spPr>
      </p:pic>
      <p:pic>
        <p:nvPicPr>
          <p:cNvPr id="17" name="図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24172" y="4815459"/>
            <a:ext cx="780153" cy="552243"/>
          </a:xfrm>
          <a:prstGeom prst="rect">
            <a:avLst/>
          </a:prstGeom>
        </p:spPr>
      </p:pic>
      <p:pic>
        <p:nvPicPr>
          <p:cNvPr id="18" name="図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622" y="4824155"/>
            <a:ext cx="780153" cy="552243"/>
          </a:xfrm>
          <a:prstGeom prst="rect">
            <a:avLst/>
          </a:prstGeom>
        </p:spPr>
      </p:pic>
      <p:sp>
        <p:nvSpPr>
          <p:cNvPr id="10" name="テキスト ボックス 9"/>
          <p:cNvSpPr txBox="1"/>
          <p:nvPr/>
        </p:nvSpPr>
        <p:spPr>
          <a:xfrm>
            <a:off x="6329090" y="4823690"/>
            <a:ext cx="388903" cy="369332"/>
          </a:xfrm>
          <a:prstGeom prst="rect">
            <a:avLst/>
          </a:prstGeom>
          <a:noFill/>
        </p:spPr>
        <p:txBody>
          <a:bodyPr wrap="square" rtlCol="0">
            <a:spAutoFit/>
          </a:bodyPr>
          <a:lstStyle/>
          <a:p>
            <a:r>
              <a:rPr kumimoji="1" lang="en-US" altLang="ja-JP" dirty="0"/>
              <a:t>…</a:t>
            </a:r>
            <a:endParaRPr kumimoji="1" lang="ja-JP" altLang="en-US" dirty="0"/>
          </a:p>
        </p:txBody>
      </p:sp>
      <p:sp>
        <p:nvSpPr>
          <p:cNvPr id="11" name="右中かっこ 10"/>
          <p:cNvSpPr/>
          <p:nvPr/>
        </p:nvSpPr>
        <p:spPr>
          <a:xfrm rot="5400000">
            <a:off x="5398557" y="4074688"/>
            <a:ext cx="317000" cy="3894535"/>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22" name="正方形/長方形 21"/>
          <p:cNvSpPr/>
          <p:nvPr/>
        </p:nvSpPr>
        <p:spPr>
          <a:xfrm>
            <a:off x="5201984" y="6258738"/>
            <a:ext cx="723275" cy="369332"/>
          </a:xfrm>
          <a:prstGeom prst="rect">
            <a:avLst/>
          </a:prstGeom>
        </p:spPr>
        <p:txBody>
          <a:bodyPr wrap="none">
            <a:spAutoFit/>
          </a:bodyPr>
          <a:lstStyle/>
          <a:p>
            <a:r>
              <a:rPr lang="en-US" altLang="ja-JP" dirty="0"/>
              <a:t>todo</a:t>
            </a:r>
            <a:endParaRPr lang="ja-JP" altLang="en-US" dirty="0"/>
          </a:p>
        </p:txBody>
      </p:sp>
      <p:sp>
        <p:nvSpPr>
          <p:cNvPr id="23" name="テキスト ボックス 22"/>
          <p:cNvSpPr txBox="1"/>
          <p:nvPr/>
        </p:nvSpPr>
        <p:spPr>
          <a:xfrm>
            <a:off x="3810953" y="4041688"/>
            <a:ext cx="513913" cy="276999"/>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r>
              <a:rPr lang="ja-JP" altLang="en-US" sz="1200" dirty="0"/>
              <a:t>準備</a:t>
            </a:r>
            <a:endParaRPr kumimoji="1" lang="ja-JP" altLang="en-US" sz="1200" dirty="0"/>
          </a:p>
        </p:txBody>
      </p:sp>
      <p:sp>
        <p:nvSpPr>
          <p:cNvPr id="24" name="テキスト ボックス 23"/>
          <p:cNvSpPr txBox="1"/>
          <p:nvPr/>
        </p:nvSpPr>
        <p:spPr>
          <a:xfrm>
            <a:off x="4324866" y="4042707"/>
            <a:ext cx="547757" cy="276999"/>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r>
              <a:rPr lang="ja-JP" altLang="en-US" sz="1200" dirty="0"/>
              <a:t>実行</a:t>
            </a:r>
            <a:endParaRPr kumimoji="1" lang="ja-JP" altLang="en-US" sz="1200" dirty="0"/>
          </a:p>
        </p:txBody>
      </p:sp>
      <p:sp>
        <p:nvSpPr>
          <p:cNvPr id="26" name="テキスト ボックス 25"/>
          <p:cNvSpPr txBox="1"/>
          <p:nvPr/>
        </p:nvSpPr>
        <p:spPr>
          <a:xfrm>
            <a:off x="4806252" y="4041293"/>
            <a:ext cx="536979" cy="276999"/>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r>
              <a:rPr lang="ja-JP" altLang="en-US" sz="1200" dirty="0"/>
              <a:t>反省</a:t>
            </a:r>
            <a:endParaRPr kumimoji="1" lang="ja-JP" altLang="en-US" sz="1200" dirty="0"/>
          </a:p>
        </p:txBody>
      </p:sp>
      <p:sp>
        <p:nvSpPr>
          <p:cNvPr id="27" name="下矢印 26"/>
          <p:cNvSpPr/>
          <p:nvPr/>
        </p:nvSpPr>
        <p:spPr>
          <a:xfrm>
            <a:off x="4022090" y="4405282"/>
            <a:ext cx="109330" cy="3478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下矢印 27"/>
          <p:cNvSpPr/>
          <p:nvPr/>
        </p:nvSpPr>
        <p:spPr>
          <a:xfrm>
            <a:off x="4510316" y="4393647"/>
            <a:ext cx="109330" cy="3478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下矢印 28"/>
          <p:cNvSpPr/>
          <p:nvPr/>
        </p:nvSpPr>
        <p:spPr>
          <a:xfrm>
            <a:off x="5002062" y="4388529"/>
            <a:ext cx="109330" cy="3478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p:cNvSpPr txBox="1"/>
          <p:nvPr/>
        </p:nvSpPr>
        <p:spPr>
          <a:xfrm>
            <a:off x="3771671" y="5408228"/>
            <a:ext cx="586409" cy="307777"/>
          </a:xfrm>
          <a:prstGeom prst="rect">
            <a:avLst/>
          </a:prstGeom>
          <a:noFill/>
        </p:spPr>
        <p:txBody>
          <a:bodyPr wrap="square" rtlCol="0">
            <a:spAutoFit/>
          </a:bodyPr>
          <a:lstStyle/>
          <a:p>
            <a:r>
              <a:rPr kumimoji="1" lang="ja-JP" altLang="en-US" sz="1400" dirty="0"/>
              <a:t>０</a:t>
            </a:r>
          </a:p>
        </p:txBody>
      </p:sp>
      <p:sp>
        <p:nvSpPr>
          <p:cNvPr id="31" name="テキスト ボックス 30"/>
          <p:cNvSpPr txBox="1"/>
          <p:nvPr/>
        </p:nvSpPr>
        <p:spPr>
          <a:xfrm>
            <a:off x="4291615" y="5401929"/>
            <a:ext cx="586409" cy="307777"/>
          </a:xfrm>
          <a:prstGeom prst="rect">
            <a:avLst/>
          </a:prstGeom>
          <a:noFill/>
        </p:spPr>
        <p:txBody>
          <a:bodyPr wrap="square" rtlCol="0">
            <a:spAutoFit/>
          </a:bodyPr>
          <a:lstStyle/>
          <a:p>
            <a:r>
              <a:rPr lang="en-US" altLang="ja-JP" sz="1400" dirty="0"/>
              <a:t>1</a:t>
            </a:r>
            <a:endParaRPr kumimoji="1" lang="ja-JP" altLang="en-US" sz="1400" dirty="0"/>
          </a:p>
        </p:txBody>
      </p:sp>
      <p:sp>
        <p:nvSpPr>
          <p:cNvPr id="32" name="テキスト ボックス 31"/>
          <p:cNvSpPr txBox="1"/>
          <p:nvPr/>
        </p:nvSpPr>
        <p:spPr>
          <a:xfrm>
            <a:off x="4789849" y="5401928"/>
            <a:ext cx="586409" cy="307777"/>
          </a:xfrm>
          <a:prstGeom prst="rect">
            <a:avLst/>
          </a:prstGeom>
          <a:noFill/>
        </p:spPr>
        <p:txBody>
          <a:bodyPr wrap="square" rtlCol="0">
            <a:spAutoFit/>
          </a:bodyPr>
          <a:lstStyle/>
          <a:p>
            <a:r>
              <a:rPr kumimoji="1" lang="en-US" altLang="ja-JP" sz="1400" dirty="0"/>
              <a:t>2</a:t>
            </a:r>
            <a:endParaRPr kumimoji="1" lang="ja-JP" altLang="en-US" sz="1400" dirty="0"/>
          </a:p>
        </p:txBody>
      </p:sp>
      <p:sp>
        <p:nvSpPr>
          <p:cNvPr id="33" name="テキスト ボックス 32"/>
          <p:cNvSpPr txBox="1"/>
          <p:nvPr/>
        </p:nvSpPr>
        <p:spPr>
          <a:xfrm>
            <a:off x="5260410" y="5403821"/>
            <a:ext cx="586409" cy="307777"/>
          </a:xfrm>
          <a:prstGeom prst="rect">
            <a:avLst/>
          </a:prstGeom>
          <a:noFill/>
        </p:spPr>
        <p:txBody>
          <a:bodyPr wrap="square" rtlCol="0">
            <a:spAutoFit/>
          </a:bodyPr>
          <a:lstStyle/>
          <a:p>
            <a:r>
              <a:rPr lang="en-US" altLang="ja-JP" sz="1400" dirty="0"/>
              <a:t>3</a:t>
            </a:r>
            <a:endParaRPr kumimoji="1" lang="ja-JP" altLang="en-US" sz="1400" dirty="0"/>
          </a:p>
        </p:txBody>
      </p:sp>
      <p:sp>
        <p:nvSpPr>
          <p:cNvPr id="34" name="テキスト ボックス 33"/>
          <p:cNvSpPr txBox="1"/>
          <p:nvPr/>
        </p:nvSpPr>
        <p:spPr>
          <a:xfrm>
            <a:off x="5780354" y="5394768"/>
            <a:ext cx="586409" cy="307777"/>
          </a:xfrm>
          <a:prstGeom prst="rect">
            <a:avLst/>
          </a:prstGeom>
          <a:noFill/>
        </p:spPr>
        <p:txBody>
          <a:bodyPr wrap="square" rtlCol="0">
            <a:spAutoFit/>
          </a:bodyPr>
          <a:lstStyle/>
          <a:p>
            <a:r>
              <a:rPr lang="en-US" altLang="ja-JP" sz="1400" dirty="0"/>
              <a:t>4</a:t>
            </a:r>
            <a:endParaRPr kumimoji="1" lang="ja-JP" altLang="en-US" sz="1400" dirty="0"/>
          </a:p>
        </p:txBody>
      </p:sp>
      <p:sp>
        <p:nvSpPr>
          <p:cNvPr id="35" name="角丸四角形 34"/>
          <p:cNvSpPr/>
          <p:nvPr/>
        </p:nvSpPr>
        <p:spPr>
          <a:xfrm>
            <a:off x="3660279" y="5436546"/>
            <a:ext cx="3844046" cy="237407"/>
          </a:xfrm>
          <a:prstGeom prst="roundRect">
            <a:avLst/>
          </a:prstGeom>
          <a:solidFill>
            <a:schemeClr val="lt1">
              <a:alpha val="16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6" name="テキスト ボックス 35"/>
          <p:cNvSpPr txBox="1"/>
          <p:nvPr/>
        </p:nvSpPr>
        <p:spPr>
          <a:xfrm>
            <a:off x="7729975" y="5256268"/>
            <a:ext cx="2154462" cy="584775"/>
          </a:xfrm>
          <a:prstGeom prst="rect">
            <a:avLst/>
          </a:prstGeom>
          <a:noFill/>
        </p:spPr>
        <p:txBody>
          <a:bodyPr wrap="square" rtlCol="0">
            <a:spAutoFit/>
          </a:bodyPr>
          <a:lstStyle/>
          <a:p>
            <a:r>
              <a:rPr kumimoji="1" lang="ja-JP" altLang="en-US" dirty="0"/>
              <a:t>インデックス番号</a:t>
            </a:r>
            <a:endParaRPr kumimoji="1" lang="en-US" altLang="ja-JP" dirty="0"/>
          </a:p>
          <a:p>
            <a:r>
              <a:rPr lang="en-US" altLang="ja-JP" sz="1400" dirty="0"/>
              <a:t> 0</a:t>
            </a:r>
            <a:r>
              <a:rPr lang="ja-JP" altLang="en-US" sz="1400" dirty="0"/>
              <a:t>から振られるので注意</a:t>
            </a:r>
            <a:endParaRPr kumimoji="1" lang="ja-JP" altLang="en-US" sz="1400" dirty="0"/>
          </a:p>
        </p:txBody>
      </p:sp>
      <p:sp>
        <p:nvSpPr>
          <p:cNvPr id="37" name="テキスト ボックス 36"/>
          <p:cNvSpPr txBox="1"/>
          <p:nvPr/>
        </p:nvSpPr>
        <p:spPr>
          <a:xfrm>
            <a:off x="6606670" y="3909648"/>
            <a:ext cx="674504" cy="276999"/>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r>
              <a:rPr lang="ja-JP" altLang="en-US" sz="1200" dirty="0"/>
              <a:t>片付け</a:t>
            </a:r>
            <a:endParaRPr kumimoji="1" lang="ja-JP" altLang="en-US" sz="1200" dirty="0"/>
          </a:p>
        </p:txBody>
      </p:sp>
      <p:sp>
        <p:nvSpPr>
          <p:cNvPr id="3" name="曲折矢印 2"/>
          <p:cNvSpPr/>
          <p:nvPr/>
        </p:nvSpPr>
        <p:spPr>
          <a:xfrm rot="5400000" flipV="1">
            <a:off x="5668916" y="3885574"/>
            <a:ext cx="717482" cy="1028919"/>
          </a:xfrm>
          <a:prstGeom prst="bentArrow">
            <a:avLst>
              <a:gd name="adj1" fmla="val 5516"/>
              <a:gd name="adj2" fmla="val 6542"/>
              <a:gd name="adj3" fmla="val 19873"/>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38" name="直線コネクタ 37"/>
          <p:cNvCxnSpPr/>
          <p:nvPr/>
        </p:nvCxnSpPr>
        <p:spPr>
          <a:xfrm flipV="1">
            <a:off x="5884145" y="2242628"/>
            <a:ext cx="87403" cy="1808"/>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12A3DDDB-F336-428B-91DF-D8034CE3C6A7}"/>
              </a:ext>
            </a:extLst>
          </p:cNvPr>
          <p:cNvSpPr txBox="1"/>
          <p:nvPr/>
        </p:nvSpPr>
        <p:spPr>
          <a:xfrm>
            <a:off x="5792450" y="4052656"/>
            <a:ext cx="593432" cy="307777"/>
          </a:xfrm>
          <a:prstGeom prst="rect">
            <a:avLst/>
          </a:prstGeom>
          <a:noFill/>
        </p:spPr>
        <p:txBody>
          <a:bodyPr wrap="none" rtlCol="0">
            <a:spAutoFit/>
          </a:bodyPr>
          <a:lstStyle/>
          <a:p>
            <a:r>
              <a:rPr kumimoji="1" lang="en-US" altLang="ja-JP" sz="1400" dirty="0">
                <a:solidFill>
                  <a:srgbClr val="FF0000"/>
                </a:solidFill>
              </a:rPr>
              <a:t>push</a:t>
            </a:r>
            <a:endParaRPr kumimoji="1" lang="ja-JP" altLang="en-US" sz="1400" dirty="0">
              <a:solidFill>
                <a:srgbClr val="FF0000"/>
              </a:solidFill>
            </a:endParaRPr>
          </a:p>
        </p:txBody>
      </p:sp>
    </p:spTree>
    <p:extLst>
      <p:ext uri="{BB962C8B-B14F-4D97-AF65-F5344CB8AC3E}">
        <p14:creationId xmlns:p14="http://schemas.microsoft.com/office/powerpoint/2010/main" val="542311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46306">
            <a:off x="4861775" y="4276895"/>
            <a:ext cx="4370274" cy="2987492"/>
          </a:xfrm>
          <a:prstGeom prst="rect">
            <a:avLst/>
          </a:prstGeom>
        </p:spPr>
      </p:pic>
      <p:sp>
        <p:nvSpPr>
          <p:cNvPr id="5" name="タイトル 4"/>
          <p:cNvSpPr>
            <a:spLocks noGrp="1"/>
          </p:cNvSpPr>
          <p:nvPr>
            <p:ph type="title"/>
          </p:nvPr>
        </p:nvSpPr>
        <p:spPr/>
        <p:txBody>
          <a:bodyPr/>
          <a:lstStyle/>
          <a:p>
            <a:r>
              <a:rPr lang="ja-JP" altLang="en-US" dirty="0"/>
              <a:t>諸注意</a:t>
            </a:r>
            <a:endParaRPr kumimoji="1" lang="ja-JP" altLang="en-US" dirty="0"/>
          </a:p>
        </p:txBody>
      </p:sp>
      <p:sp>
        <p:nvSpPr>
          <p:cNvPr id="2" name="コンテンツ プレースホルダー 1"/>
          <p:cNvSpPr>
            <a:spLocks noGrp="1"/>
          </p:cNvSpPr>
          <p:nvPr>
            <p:ph idx="1"/>
          </p:nvPr>
        </p:nvSpPr>
        <p:spPr/>
        <p:txBody>
          <a:bodyPr/>
          <a:lstStyle/>
          <a:p>
            <a:r>
              <a:rPr lang="ja-JP" altLang="en-US" dirty="0"/>
              <a:t>他社の製品やホームページからコードやファイルをコピー＆ペーストする行為は、</a:t>
            </a:r>
            <a:r>
              <a:rPr lang="ja-JP" altLang="en-US" b="1" dirty="0">
                <a:solidFill>
                  <a:srgbClr val="FF0000"/>
                </a:solidFill>
              </a:rPr>
              <a:t>原則禁止</a:t>
            </a:r>
            <a:r>
              <a:rPr lang="ja-JP" altLang="en-US" dirty="0"/>
              <a:t>です。（</a:t>
            </a:r>
            <a:r>
              <a:rPr lang="ja-JP" altLang="en-US" u="sng" dirty="0"/>
              <a:t>犯罪行為で訴えられる可能性</a:t>
            </a:r>
            <a:r>
              <a:rPr lang="ja-JP" altLang="en-US" dirty="0"/>
              <a:t>があります）</a:t>
            </a:r>
            <a:endParaRPr lang="en-US" altLang="ja-JP" dirty="0"/>
          </a:p>
          <a:p>
            <a:pPr lvl="1" fontAlgn="base">
              <a:spcBef>
                <a:spcPts val="2400"/>
              </a:spcBef>
              <a:buFont typeface="Wingdings" panose="05000000000000000000" pitchFamily="2" charset="2"/>
              <a:buChar char="p"/>
            </a:pPr>
            <a:r>
              <a:rPr lang="ja-JP" altLang="en-US" dirty="0"/>
              <a:t>コピー</a:t>
            </a:r>
            <a:r>
              <a:rPr lang="en-US" altLang="ja-JP" dirty="0"/>
              <a:t>&amp;</a:t>
            </a:r>
            <a:r>
              <a:rPr lang="ja-JP" altLang="en-US" dirty="0"/>
              <a:t>ペーストは、他人の利益を阻害する可能性があるため、特に許可された場合を除き、やってはいけない。</a:t>
            </a:r>
          </a:p>
          <a:p>
            <a:pPr lvl="1" fontAlgn="base">
              <a:spcBef>
                <a:spcPts val="2400"/>
              </a:spcBef>
              <a:buFont typeface="Wingdings" panose="05000000000000000000" pitchFamily="2" charset="2"/>
              <a:buChar char="p"/>
            </a:pPr>
            <a:r>
              <a:rPr lang="ja-JP" altLang="en-US" dirty="0"/>
              <a:t>コピー</a:t>
            </a:r>
            <a:r>
              <a:rPr lang="en-US" altLang="ja-JP" dirty="0"/>
              <a:t>&amp;</a:t>
            </a:r>
            <a:r>
              <a:rPr lang="ja-JP" altLang="en-US" dirty="0"/>
              <a:t>ペーストしたいコードがある場合は、そのコードを</a:t>
            </a:r>
            <a:r>
              <a:rPr lang="ja-JP" altLang="en-US" b="1" dirty="0"/>
              <a:t>自分で１００％理解</a:t>
            </a:r>
            <a:r>
              <a:rPr lang="ja-JP" altLang="en-US" dirty="0"/>
              <a:t>して、なおかつ</a:t>
            </a:r>
            <a:r>
              <a:rPr lang="ja-JP" altLang="en-US" b="1" dirty="0"/>
              <a:t>自分で一から書く</a:t>
            </a:r>
            <a:r>
              <a:rPr lang="ja-JP" altLang="en-US" dirty="0"/>
              <a:t>必要がある。</a:t>
            </a:r>
            <a:endParaRPr lang="en-US" altLang="ja-JP" dirty="0"/>
          </a:p>
          <a:p>
            <a:pPr lvl="2" indent="-285750" fontAlgn="base">
              <a:lnSpc>
                <a:spcPct val="150000"/>
              </a:lnSpc>
              <a:buFont typeface="メイリオ" panose="020B0604030504040204" pitchFamily="50" charset="-128"/>
              <a:buChar char="※"/>
            </a:pPr>
            <a:r>
              <a:rPr lang="ja-JP" altLang="en-US" dirty="0"/>
              <a:t>公開する予定のないものやテスト目的ではコピーすることは問題ありませんが、「公開するつもりは無かったが、いつのまにか公開されるところにも使ってしまった」というケースには、十分注意してください。</a:t>
            </a:r>
          </a:p>
        </p:txBody>
      </p:sp>
    </p:spTree>
    <p:extLst>
      <p:ext uri="{BB962C8B-B14F-4D97-AF65-F5344CB8AC3E}">
        <p14:creationId xmlns:p14="http://schemas.microsoft.com/office/powerpoint/2010/main" val="17274538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a:t>配列（</a:t>
            </a:r>
            <a:r>
              <a:rPr lang="en-US" altLang="ja-JP"/>
              <a:t>p.123~130</a:t>
            </a:r>
            <a:r>
              <a:rPr lang="ja-JP" altLang="en-US"/>
              <a:t>）</a:t>
            </a:r>
            <a:endParaRPr kumimoji="1" lang="ja-JP" altLang="en-US" dirty="0"/>
          </a:p>
        </p:txBody>
      </p:sp>
      <p:sp>
        <p:nvSpPr>
          <p:cNvPr id="4" name="コンテンツ プレースホルダー 3"/>
          <p:cNvSpPr>
            <a:spLocks noGrp="1"/>
          </p:cNvSpPr>
          <p:nvPr>
            <p:ph idx="1"/>
          </p:nvPr>
        </p:nvSpPr>
        <p:spPr>
          <a:xfrm>
            <a:off x="2589212" y="1529395"/>
            <a:ext cx="9297988" cy="4381827"/>
          </a:xfrm>
        </p:spPr>
        <p:txBody>
          <a:bodyPr/>
          <a:lstStyle/>
          <a:p>
            <a:r>
              <a:rPr lang="ja-JP" altLang="en-US" dirty="0"/>
              <a:t>配列の呼び出し</a:t>
            </a:r>
            <a:endParaRPr lang="en-US" altLang="ja-JP" dirty="0"/>
          </a:p>
          <a:p>
            <a:pPr marL="0" indent="0">
              <a:buNone/>
            </a:pPr>
            <a:r>
              <a:rPr lang="ja-JP" altLang="en-US" dirty="0"/>
              <a:t>　　</a:t>
            </a:r>
            <a:r>
              <a:rPr kumimoji="1" lang="ja-JP" altLang="en-US" dirty="0"/>
              <a:t>　例）</a:t>
            </a:r>
            <a:r>
              <a:rPr kumimoji="1" lang="en-US" altLang="ja-JP" dirty="0" err="1"/>
              <a:t>todo</a:t>
            </a:r>
            <a:r>
              <a:rPr lang="en-US" altLang="ja-JP" dirty="0"/>
              <a:t>[1]</a:t>
            </a:r>
            <a:r>
              <a:rPr lang="ja-JP" altLang="en-US" dirty="0"/>
              <a:t>　←</a:t>
            </a:r>
            <a:r>
              <a:rPr lang="ja-JP" altLang="en-US" sz="1600" dirty="0"/>
              <a:t>　前頁の例だと、</a:t>
            </a:r>
            <a:r>
              <a:rPr lang="en-US" altLang="ja-JP" sz="1600" dirty="0"/>
              <a:t>’</a:t>
            </a:r>
            <a:r>
              <a:rPr lang="ja-JP" altLang="en-US" sz="1600" dirty="0"/>
              <a:t>実行</a:t>
            </a:r>
            <a:r>
              <a:rPr lang="en-US" altLang="ja-JP" sz="1600" dirty="0"/>
              <a:t>’ </a:t>
            </a:r>
            <a:r>
              <a:rPr lang="ja-JP" altLang="en-US" sz="1600" dirty="0"/>
              <a:t>が返ってくる</a:t>
            </a:r>
            <a:endParaRPr lang="en-US" altLang="ja-JP" sz="1600" dirty="0"/>
          </a:p>
          <a:p>
            <a:pPr marL="0" indent="0">
              <a:buNone/>
            </a:pPr>
            <a:r>
              <a:rPr kumimoji="1" lang="ja-JP" altLang="en-US" sz="1600" dirty="0"/>
              <a:t>　　　　</a:t>
            </a:r>
            <a:r>
              <a:rPr kumimoji="1" lang="en-US" altLang="ja-JP" sz="1600" dirty="0"/>
              <a:t>※</a:t>
            </a:r>
            <a:r>
              <a:rPr kumimoji="1" lang="ja-JP" altLang="en-US" sz="1600" dirty="0"/>
              <a:t>　実際には特定のデータを処理するよりも、全てのデータに対して処理する方が多い</a:t>
            </a:r>
            <a:endParaRPr kumimoji="1" lang="en-US" altLang="ja-JP" sz="1600" dirty="0"/>
          </a:p>
          <a:p>
            <a:pPr marL="0" indent="0">
              <a:buNone/>
            </a:pPr>
            <a:endParaRPr kumimoji="1" lang="en-US" altLang="ja-JP" sz="1600" dirty="0"/>
          </a:p>
          <a:p>
            <a:pPr marL="0" indent="0">
              <a:buNone/>
            </a:pPr>
            <a:r>
              <a:rPr lang="en-US" altLang="ja-JP" dirty="0"/>
              <a:t>	</a:t>
            </a:r>
            <a:r>
              <a:rPr lang="ja-JP" altLang="en-US" dirty="0"/>
              <a:t>　補足）</a:t>
            </a:r>
            <a:r>
              <a:rPr lang="en-US" altLang="ja-JP" sz="1600" dirty="0"/>
              <a:t>kintone </a:t>
            </a:r>
            <a:r>
              <a:rPr lang="ja-JP" altLang="en-US" sz="1600" dirty="0"/>
              <a:t>だと</a:t>
            </a:r>
            <a:endParaRPr lang="en-US" altLang="ja-JP" sz="1600" dirty="0"/>
          </a:p>
          <a:p>
            <a:pPr marL="0" indent="0">
              <a:buNone/>
            </a:pPr>
            <a:r>
              <a:rPr lang="en-US" altLang="ja-JP" sz="1600" dirty="0"/>
              <a:t>		    	</a:t>
            </a:r>
            <a:r>
              <a:rPr lang="ja-JP" altLang="en-US" sz="1600" dirty="0"/>
              <a:t>レコード一括取得を行うと、一つ一つのレコードは配列の中に入っている</a:t>
            </a:r>
            <a:endParaRPr lang="en-US" altLang="ja-JP" sz="1600" dirty="0"/>
          </a:p>
          <a:p>
            <a:pPr marL="0" indent="0">
              <a:buNone/>
            </a:pPr>
            <a:endParaRPr kumimoji="1" lang="en-US" altLang="ja-JP" sz="1600" dirty="0"/>
          </a:p>
          <a:p>
            <a:r>
              <a:rPr kumimoji="1" lang="ja-JP" altLang="en-US" dirty="0"/>
              <a:t>配列は </a:t>
            </a:r>
            <a:r>
              <a:rPr kumimoji="1" lang="en-US" altLang="ja-JP" dirty="0"/>
              <a:t>for </a:t>
            </a:r>
            <a:r>
              <a:rPr kumimoji="1" lang="ja-JP" altLang="en-US" dirty="0"/>
              <a:t>文と相性が良い！</a:t>
            </a:r>
            <a:endParaRPr kumimoji="1" lang="en-US" altLang="ja-JP" dirty="0"/>
          </a:p>
          <a:p>
            <a:pPr marL="0" indent="0">
              <a:buNone/>
            </a:pPr>
            <a:r>
              <a:rPr lang="ja-JP" altLang="en-US" dirty="0"/>
              <a:t>　　→　配列にデータを格納して、全てにおいて </a:t>
            </a:r>
            <a:r>
              <a:rPr lang="en-US" altLang="ja-JP" dirty="0"/>
              <a:t>for </a:t>
            </a:r>
            <a:r>
              <a:rPr lang="ja-JP" altLang="en-US" dirty="0"/>
              <a:t>文で処理をさせる</a:t>
            </a:r>
            <a:endParaRPr lang="en-US" altLang="ja-JP" dirty="0"/>
          </a:p>
          <a:p>
            <a:pPr marL="0" indent="0">
              <a:buNone/>
            </a:pPr>
            <a:r>
              <a:rPr lang="ja-JP" altLang="en-US" dirty="0"/>
              <a:t>　　　　　</a:t>
            </a:r>
            <a:r>
              <a:rPr lang="en-US" altLang="ja-JP" dirty="0"/>
              <a:t>for ( var i = 0</a:t>
            </a:r>
            <a:r>
              <a:rPr lang="ja-JP" altLang="en-US" dirty="0"/>
              <a:t> </a:t>
            </a:r>
            <a:r>
              <a:rPr lang="en-US" altLang="ja-JP" dirty="0"/>
              <a:t>;  </a:t>
            </a:r>
            <a:r>
              <a:rPr lang="en-US" altLang="ja-JP" dirty="0" err="1"/>
              <a:t>i</a:t>
            </a:r>
            <a:r>
              <a:rPr lang="en-US" altLang="ja-JP" dirty="0"/>
              <a:t> &lt; </a:t>
            </a:r>
            <a:r>
              <a:rPr lang="en-US" altLang="ja-JP" dirty="0" err="1"/>
              <a:t>todo.length</a:t>
            </a:r>
            <a:r>
              <a:rPr lang="ja-JP" altLang="en-US" dirty="0"/>
              <a:t> </a:t>
            </a:r>
            <a:r>
              <a:rPr lang="en-US" altLang="ja-JP" dirty="0"/>
              <a:t>;  </a:t>
            </a:r>
            <a:r>
              <a:rPr lang="en-US" altLang="ja-JP" dirty="0" err="1"/>
              <a:t>i</a:t>
            </a:r>
            <a:r>
              <a:rPr lang="en-US" altLang="ja-JP" dirty="0"/>
              <a:t>++ </a:t>
            </a:r>
            <a:r>
              <a:rPr lang="ja-JP" altLang="en-US" dirty="0"/>
              <a:t>）｛</a:t>
            </a:r>
            <a:endParaRPr lang="en-US" altLang="ja-JP" dirty="0"/>
          </a:p>
          <a:p>
            <a:pPr marL="0" indent="0">
              <a:buNone/>
            </a:pPr>
            <a:r>
              <a:rPr lang="ja-JP" altLang="en-US" dirty="0"/>
              <a:t>　　　　　　　</a:t>
            </a:r>
            <a:r>
              <a:rPr lang="en-US" altLang="ja-JP" dirty="0"/>
              <a:t>todo [i] </a:t>
            </a:r>
            <a:r>
              <a:rPr lang="ja-JP" altLang="en-US" dirty="0"/>
              <a:t>を用いて、</a:t>
            </a:r>
            <a:endParaRPr lang="en-US" altLang="ja-JP" dirty="0"/>
          </a:p>
          <a:p>
            <a:pPr marL="0" indent="0">
              <a:buNone/>
            </a:pPr>
            <a:r>
              <a:rPr lang="ja-JP" altLang="en-US" dirty="0"/>
              <a:t>　　　　　　　実行する内容を記載</a:t>
            </a:r>
            <a:endParaRPr lang="en-US" altLang="ja-JP" dirty="0"/>
          </a:p>
          <a:p>
            <a:pPr marL="0" indent="0">
              <a:buNone/>
            </a:pPr>
            <a:r>
              <a:rPr lang="ja-JP" altLang="en-US" dirty="0"/>
              <a:t>　　　　　</a:t>
            </a:r>
            <a:r>
              <a:rPr lang="en-US" altLang="ja-JP" dirty="0"/>
              <a:t>}</a:t>
            </a:r>
          </a:p>
          <a:p>
            <a:pPr marL="0" indent="0">
              <a:buNone/>
            </a:pPr>
            <a:endParaRPr lang="en-US" altLang="ja-JP" dirty="0"/>
          </a:p>
        </p:txBody>
      </p:sp>
      <p:cxnSp>
        <p:nvCxnSpPr>
          <p:cNvPr id="14" name="カギ線コネクタ 13"/>
          <p:cNvCxnSpPr>
            <a:stCxn id="21" idx="1"/>
            <a:endCxn id="38" idx="2"/>
          </p:cNvCxnSpPr>
          <p:nvPr/>
        </p:nvCxnSpPr>
        <p:spPr>
          <a:xfrm rot="10800000">
            <a:off x="6679562" y="5376138"/>
            <a:ext cx="926223" cy="358090"/>
          </a:xfrm>
          <a:prstGeom prst="bentConnector2">
            <a:avLst/>
          </a:prstGeom>
          <a:ln w="222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7605784" y="5349507"/>
            <a:ext cx="2169622" cy="769441"/>
          </a:xfrm>
          <a:prstGeom prst="rect">
            <a:avLst/>
          </a:prstGeom>
          <a:ln>
            <a:solidFill>
              <a:srgbClr val="FFC00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ja-JP" altLang="en-US" sz="1600" dirty="0"/>
              <a:t>プロパティ</a:t>
            </a:r>
            <a:endParaRPr lang="en-US" altLang="ja-JP" sz="1600" dirty="0"/>
          </a:p>
          <a:p>
            <a:r>
              <a:rPr lang="ja-JP" altLang="en-US" sz="1400" dirty="0"/>
              <a:t>配列の中のデータ個数が入っている</a:t>
            </a:r>
            <a:endParaRPr kumimoji="1" lang="ja-JP" altLang="en-US" sz="1400" dirty="0"/>
          </a:p>
        </p:txBody>
      </p:sp>
      <p:sp>
        <p:nvSpPr>
          <p:cNvPr id="38" name="正方形/長方形 37"/>
          <p:cNvSpPr/>
          <p:nvPr/>
        </p:nvSpPr>
        <p:spPr>
          <a:xfrm>
            <a:off x="6315930" y="5076879"/>
            <a:ext cx="727261" cy="299259"/>
          </a:xfrm>
          <a:prstGeom prst="rect">
            <a:avLst/>
          </a:prstGeom>
          <a:solidFill>
            <a:srgbClr val="FFC000">
              <a:alpha val="1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41404706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92925" y="624110"/>
            <a:ext cx="9317135" cy="751536"/>
          </a:xfrm>
        </p:spPr>
        <p:txBody>
          <a:bodyPr>
            <a:noAutofit/>
          </a:bodyPr>
          <a:lstStyle/>
          <a:p>
            <a:r>
              <a:rPr lang="ja-JP" altLang="en-US"/>
              <a:t>補足）その他、</a:t>
            </a:r>
            <a:r>
              <a:rPr lang="en-US" altLang="ja-JP"/>
              <a:t>kintone </a:t>
            </a:r>
            <a:r>
              <a:rPr lang="ja-JP" altLang="en-US"/>
              <a:t>でも便利な配列操作</a:t>
            </a:r>
            <a:endParaRPr kumimoji="1" lang="ja-JP" altLang="en-US" dirty="0"/>
          </a:p>
        </p:txBody>
      </p:sp>
      <p:sp>
        <p:nvSpPr>
          <p:cNvPr id="4" name="コンテンツ プレースホルダー 3"/>
          <p:cNvSpPr>
            <a:spLocks noGrp="1"/>
          </p:cNvSpPr>
          <p:nvPr>
            <p:ph idx="1"/>
          </p:nvPr>
        </p:nvSpPr>
        <p:spPr>
          <a:xfrm>
            <a:off x="2400027" y="1361234"/>
            <a:ext cx="1742758" cy="3842704"/>
          </a:xfrm>
        </p:spPr>
        <p:txBody>
          <a:bodyPr/>
          <a:lstStyle/>
          <a:p>
            <a:pPr>
              <a:lnSpc>
                <a:spcPct val="110000"/>
              </a:lnSpc>
            </a:pPr>
            <a:r>
              <a:rPr lang="en-US" altLang="ja-JP" b="1" u="sng"/>
              <a:t>forEach</a:t>
            </a:r>
          </a:p>
          <a:p>
            <a:pPr>
              <a:lnSpc>
                <a:spcPct val="110000"/>
              </a:lnSpc>
            </a:pPr>
            <a:endParaRPr lang="en-US" altLang="ja-JP" b="1"/>
          </a:p>
          <a:p>
            <a:pPr>
              <a:lnSpc>
                <a:spcPct val="110000"/>
              </a:lnSpc>
            </a:pPr>
            <a:endParaRPr lang="en-US" altLang="ja-JP" b="1"/>
          </a:p>
          <a:p>
            <a:pPr>
              <a:lnSpc>
                <a:spcPct val="110000"/>
              </a:lnSpc>
            </a:pPr>
            <a:r>
              <a:rPr lang="en-US" altLang="ja-JP" b="1" u="sng"/>
              <a:t>filter</a:t>
            </a:r>
          </a:p>
          <a:p>
            <a:pPr>
              <a:lnSpc>
                <a:spcPct val="110000"/>
              </a:lnSpc>
            </a:pPr>
            <a:endParaRPr lang="en-US" altLang="ja-JP" b="1"/>
          </a:p>
          <a:p>
            <a:pPr>
              <a:lnSpc>
                <a:spcPct val="110000"/>
              </a:lnSpc>
            </a:pPr>
            <a:endParaRPr lang="en-US" altLang="ja-JP" b="1"/>
          </a:p>
          <a:p>
            <a:pPr>
              <a:lnSpc>
                <a:spcPct val="110000"/>
              </a:lnSpc>
            </a:pPr>
            <a:endParaRPr lang="en-US" altLang="ja-JP" b="1"/>
          </a:p>
          <a:p>
            <a:pPr>
              <a:lnSpc>
                <a:spcPct val="110000"/>
              </a:lnSpc>
            </a:pPr>
            <a:endParaRPr lang="en-US" altLang="ja-JP" b="1"/>
          </a:p>
          <a:p>
            <a:pPr>
              <a:lnSpc>
                <a:spcPct val="110000"/>
              </a:lnSpc>
            </a:pPr>
            <a:r>
              <a:rPr lang="en-US" altLang="ja-JP" b="1" u="sng"/>
              <a:t>map</a:t>
            </a:r>
          </a:p>
        </p:txBody>
      </p:sp>
      <p:sp>
        <p:nvSpPr>
          <p:cNvPr id="3" name="正方形/長方形 2"/>
          <p:cNvSpPr/>
          <p:nvPr/>
        </p:nvSpPr>
        <p:spPr>
          <a:xfrm>
            <a:off x="2926034" y="1748848"/>
            <a:ext cx="4146630" cy="861774"/>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ja-JP" sz="1600" dirty="0"/>
              <a:t>for ( var </a:t>
            </a:r>
            <a:r>
              <a:rPr lang="en-US" altLang="ja-JP" sz="1600" dirty="0" err="1"/>
              <a:t>i</a:t>
            </a:r>
            <a:r>
              <a:rPr lang="en-US" altLang="ja-JP" sz="1600" dirty="0"/>
              <a:t> = 0</a:t>
            </a:r>
            <a:r>
              <a:rPr lang="ja-JP" altLang="en-US" sz="1600" dirty="0"/>
              <a:t> </a:t>
            </a:r>
            <a:r>
              <a:rPr lang="en-US" altLang="ja-JP" sz="1600" dirty="0"/>
              <a:t>;  </a:t>
            </a:r>
            <a:r>
              <a:rPr lang="en-US" altLang="ja-JP" sz="1600" dirty="0" err="1"/>
              <a:t>i</a:t>
            </a:r>
            <a:r>
              <a:rPr lang="en-US" altLang="ja-JP" sz="1600" dirty="0"/>
              <a:t> &lt; </a:t>
            </a:r>
            <a:r>
              <a:rPr lang="en-US" altLang="ja-JP" sz="1600" dirty="0" err="1"/>
              <a:t>number.length</a:t>
            </a:r>
            <a:r>
              <a:rPr lang="ja-JP" altLang="en-US" sz="1600" dirty="0"/>
              <a:t> </a:t>
            </a:r>
            <a:r>
              <a:rPr lang="en-US" altLang="ja-JP" sz="1600" dirty="0"/>
              <a:t>;  </a:t>
            </a:r>
            <a:r>
              <a:rPr lang="en-US" altLang="ja-JP" sz="1600" dirty="0" err="1"/>
              <a:t>i</a:t>
            </a:r>
            <a:r>
              <a:rPr lang="en-US" altLang="ja-JP" sz="1600" dirty="0"/>
              <a:t>++ ) {</a:t>
            </a:r>
          </a:p>
          <a:p>
            <a:r>
              <a:rPr lang="ja-JP" altLang="en-US" sz="1600" dirty="0"/>
              <a:t>　</a:t>
            </a:r>
            <a:r>
              <a:rPr lang="en-US" altLang="ja-JP" sz="1600" dirty="0"/>
              <a:t>console.log( number[</a:t>
            </a:r>
            <a:r>
              <a:rPr lang="en-US" altLang="ja-JP" sz="1600" dirty="0" err="1"/>
              <a:t>i</a:t>
            </a:r>
            <a:r>
              <a:rPr lang="en-US" altLang="ja-JP" sz="1600" dirty="0"/>
              <a:t>] );</a:t>
            </a:r>
          </a:p>
          <a:p>
            <a:r>
              <a:rPr lang="en-US" altLang="ja-JP" sz="1600" dirty="0"/>
              <a:t>};</a:t>
            </a:r>
          </a:p>
        </p:txBody>
      </p:sp>
      <p:sp>
        <p:nvSpPr>
          <p:cNvPr id="8" name="正方形/長方形 7"/>
          <p:cNvSpPr/>
          <p:nvPr/>
        </p:nvSpPr>
        <p:spPr>
          <a:xfrm>
            <a:off x="7450054" y="1748848"/>
            <a:ext cx="3769678" cy="86177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ja-JP" sz="1600" dirty="0" err="1"/>
              <a:t>number.</a:t>
            </a:r>
            <a:r>
              <a:rPr lang="en-US" altLang="ja-JP" sz="1600" b="1" dirty="0" err="1">
                <a:solidFill>
                  <a:srgbClr val="0070C0"/>
                </a:solidFill>
              </a:rPr>
              <a:t>forEach</a:t>
            </a:r>
            <a:r>
              <a:rPr lang="en-US" altLang="ja-JP" sz="1600" dirty="0"/>
              <a:t>( function ( </a:t>
            </a:r>
            <a:r>
              <a:rPr lang="en-US" altLang="ja-JP" sz="1600" dirty="0" err="1"/>
              <a:t>num</a:t>
            </a:r>
            <a:r>
              <a:rPr lang="en-US" altLang="ja-JP" sz="1600" dirty="0"/>
              <a:t> )</a:t>
            </a:r>
            <a:r>
              <a:rPr lang="ja-JP" altLang="en-US" sz="1600" dirty="0"/>
              <a:t>｛</a:t>
            </a:r>
            <a:endParaRPr lang="en-US" altLang="ja-JP" sz="1600" dirty="0"/>
          </a:p>
          <a:p>
            <a:r>
              <a:rPr lang="ja-JP" altLang="en-US" sz="1600" dirty="0"/>
              <a:t>　</a:t>
            </a:r>
            <a:r>
              <a:rPr lang="en-US" altLang="ja-JP" sz="1600" dirty="0"/>
              <a:t>console.log( </a:t>
            </a:r>
            <a:r>
              <a:rPr lang="en-US" altLang="ja-JP" sz="1600" dirty="0" err="1"/>
              <a:t>num</a:t>
            </a:r>
            <a:r>
              <a:rPr lang="en-US" altLang="ja-JP" sz="1600" dirty="0"/>
              <a:t> );</a:t>
            </a:r>
          </a:p>
          <a:p>
            <a:r>
              <a:rPr lang="en-US" altLang="ja-JP" sz="1600" dirty="0"/>
              <a:t>});</a:t>
            </a:r>
          </a:p>
        </p:txBody>
      </p:sp>
      <p:sp>
        <p:nvSpPr>
          <p:cNvPr id="9" name="正方形/長方形 8"/>
          <p:cNvSpPr/>
          <p:nvPr/>
        </p:nvSpPr>
        <p:spPr>
          <a:xfrm>
            <a:off x="2926035" y="3002686"/>
            <a:ext cx="4146630" cy="1815882"/>
          </a:xfrm>
          <a:prstGeom prst="rect">
            <a:avLst/>
          </a:prstGeom>
          <a:ln>
            <a:prstDash val="sysDot"/>
          </a:ln>
        </p:spPr>
        <p:style>
          <a:lnRef idx="2">
            <a:schemeClr val="accent4"/>
          </a:lnRef>
          <a:fillRef idx="1">
            <a:schemeClr val="lt1"/>
          </a:fillRef>
          <a:effectRef idx="0">
            <a:schemeClr val="accent4"/>
          </a:effectRef>
          <a:fontRef idx="minor">
            <a:schemeClr val="dk1"/>
          </a:fontRef>
        </p:style>
        <p:txBody>
          <a:bodyPr wrap="square">
            <a:spAutoFit/>
          </a:bodyPr>
          <a:lstStyle/>
          <a:p>
            <a:r>
              <a:rPr lang="en-US" altLang="ja-JP" sz="1600" dirty="0"/>
              <a:t>var result = [];</a:t>
            </a:r>
          </a:p>
          <a:p>
            <a:r>
              <a:rPr lang="en-US" altLang="ja-JP" sz="1600" dirty="0"/>
              <a:t>for ( var </a:t>
            </a:r>
            <a:r>
              <a:rPr lang="en-US" altLang="ja-JP" sz="1600" dirty="0" err="1"/>
              <a:t>i</a:t>
            </a:r>
            <a:r>
              <a:rPr lang="en-US" altLang="ja-JP" sz="1600" dirty="0"/>
              <a:t> = 0</a:t>
            </a:r>
            <a:r>
              <a:rPr lang="ja-JP" altLang="en-US" sz="1600" dirty="0"/>
              <a:t> </a:t>
            </a:r>
            <a:r>
              <a:rPr lang="en-US" altLang="ja-JP" sz="1600" dirty="0"/>
              <a:t>;  </a:t>
            </a:r>
            <a:r>
              <a:rPr lang="en-US" altLang="ja-JP" sz="1600" dirty="0" err="1"/>
              <a:t>i</a:t>
            </a:r>
            <a:r>
              <a:rPr lang="en-US" altLang="ja-JP" sz="1600" dirty="0"/>
              <a:t> &lt; </a:t>
            </a:r>
            <a:r>
              <a:rPr lang="en-US" altLang="ja-JP" sz="1600" dirty="0" err="1"/>
              <a:t>number.length</a:t>
            </a:r>
            <a:r>
              <a:rPr lang="ja-JP" altLang="en-US" sz="1600" dirty="0"/>
              <a:t> </a:t>
            </a:r>
            <a:r>
              <a:rPr lang="en-US" altLang="ja-JP" sz="1600" dirty="0"/>
              <a:t>;  </a:t>
            </a:r>
            <a:r>
              <a:rPr lang="en-US" altLang="ja-JP" sz="1600" dirty="0" err="1"/>
              <a:t>i</a:t>
            </a:r>
            <a:r>
              <a:rPr lang="en-US" altLang="ja-JP" sz="1600" dirty="0"/>
              <a:t>++ ) {</a:t>
            </a:r>
          </a:p>
          <a:p>
            <a:r>
              <a:rPr lang="ja-JP" altLang="en-US" sz="1600" dirty="0"/>
              <a:t>　</a:t>
            </a:r>
            <a:r>
              <a:rPr lang="en-US" altLang="ja-JP" sz="1600" dirty="0"/>
              <a:t>if (number[</a:t>
            </a:r>
            <a:r>
              <a:rPr lang="en-US" altLang="ja-JP" sz="1600" dirty="0" err="1"/>
              <a:t>i</a:t>
            </a:r>
            <a:r>
              <a:rPr lang="en-US" altLang="ja-JP" sz="1600" dirty="0"/>
              <a:t>] &gt; 100) {</a:t>
            </a:r>
          </a:p>
          <a:p>
            <a:r>
              <a:rPr lang="ja-JP" altLang="en-US" sz="1600" dirty="0"/>
              <a:t>　　</a:t>
            </a:r>
            <a:r>
              <a:rPr lang="en-US" altLang="ja-JP" sz="1600" dirty="0" err="1"/>
              <a:t>result.push</a:t>
            </a:r>
            <a:r>
              <a:rPr lang="en-US" altLang="ja-JP" sz="1600" dirty="0"/>
              <a:t>( number[</a:t>
            </a:r>
            <a:r>
              <a:rPr lang="en-US" altLang="ja-JP" sz="1600" dirty="0" err="1"/>
              <a:t>i</a:t>
            </a:r>
            <a:r>
              <a:rPr lang="en-US" altLang="ja-JP" sz="1600" dirty="0"/>
              <a:t>] );</a:t>
            </a:r>
          </a:p>
          <a:p>
            <a:r>
              <a:rPr lang="ja-JP" altLang="en-US" sz="1600" dirty="0"/>
              <a:t>　</a:t>
            </a:r>
            <a:r>
              <a:rPr lang="en-US" altLang="ja-JP" sz="1600" dirty="0"/>
              <a:t>}</a:t>
            </a:r>
          </a:p>
          <a:p>
            <a:r>
              <a:rPr lang="en-US" altLang="ja-JP" sz="1600" dirty="0"/>
              <a:t>};</a:t>
            </a:r>
          </a:p>
          <a:p>
            <a:r>
              <a:rPr lang="en-US" altLang="ja-JP" sz="1600" dirty="0"/>
              <a:t>console.log( result );</a:t>
            </a:r>
          </a:p>
        </p:txBody>
      </p:sp>
      <p:sp>
        <p:nvSpPr>
          <p:cNvPr id="10" name="正方形/長方形 9"/>
          <p:cNvSpPr/>
          <p:nvPr/>
        </p:nvSpPr>
        <p:spPr>
          <a:xfrm>
            <a:off x="7450054" y="3002686"/>
            <a:ext cx="4457066" cy="1077218"/>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US" altLang="ja-JP" sz="1600" dirty="0"/>
              <a:t>var result = </a:t>
            </a:r>
            <a:r>
              <a:rPr lang="en-US" altLang="ja-JP" sz="1600" dirty="0" err="1"/>
              <a:t>number.</a:t>
            </a:r>
            <a:r>
              <a:rPr lang="en-US" altLang="ja-JP" sz="1600" b="1" dirty="0" err="1">
                <a:solidFill>
                  <a:srgbClr val="00B050"/>
                </a:solidFill>
              </a:rPr>
              <a:t>filter</a:t>
            </a:r>
            <a:r>
              <a:rPr lang="en-US" altLang="ja-JP" sz="1600" dirty="0"/>
              <a:t> ( function ( </a:t>
            </a:r>
            <a:r>
              <a:rPr lang="en-US" altLang="ja-JP" sz="1600" dirty="0" err="1"/>
              <a:t>num</a:t>
            </a:r>
            <a:r>
              <a:rPr lang="en-US" altLang="ja-JP" sz="1600" dirty="0"/>
              <a:t> ) {</a:t>
            </a:r>
          </a:p>
          <a:p>
            <a:r>
              <a:rPr lang="ja-JP" altLang="en-US" sz="1600" dirty="0"/>
              <a:t>　</a:t>
            </a:r>
            <a:r>
              <a:rPr lang="en-US" altLang="ja-JP" sz="1600" dirty="0"/>
              <a:t>return ( </a:t>
            </a:r>
            <a:r>
              <a:rPr lang="en-US" altLang="ja-JP" sz="1600" dirty="0" err="1"/>
              <a:t>num</a:t>
            </a:r>
            <a:r>
              <a:rPr lang="en-US" altLang="ja-JP" sz="1600" dirty="0"/>
              <a:t> &gt; 100);</a:t>
            </a:r>
          </a:p>
          <a:p>
            <a:r>
              <a:rPr lang="en-US" altLang="ja-JP" sz="1600" dirty="0"/>
              <a:t>});</a:t>
            </a:r>
          </a:p>
          <a:p>
            <a:r>
              <a:rPr lang="en-US" altLang="ja-JP" sz="1600" dirty="0"/>
              <a:t>console.log( result );</a:t>
            </a:r>
          </a:p>
        </p:txBody>
      </p:sp>
      <p:sp>
        <p:nvSpPr>
          <p:cNvPr id="11" name="正方形/長方形 10"/>
          <p:cNvSpPr/>
          <p:nvPr/>
        </p:nvSpPr>
        <p:spPr>
          <a:xfrm>
            <a:off x="2926034" y="5163792"/>
            <a:ext cx="4186079" cy="1323439"/>
          </a:xfrm>
          <a:prstGeom prst="rect">
            <a:avLst/>
          </a:prstGeom>
          <a:ln>
            <a:solidFill>
              <a:srgbClr val="FFC000"/>
            </a:solidFill>
            <a:prstDash val="sysDot"/>
          </a:ln>
        </p:spPr>
        <p:style>
          <a:lnRef idx="2">
            <a:schemeClr val="accent5"/>
          </a:lnRef>
          <a:fillRef idx="1">
            <a:schemeClr val="lt1"/>
          </a:fillRef>
          <a:effectRef idx="0">
            <a:schemeClr val="accent5"/>
          </a:effectRef>
          <a:fontRef idx="minor">
            <a:schemeClr val="dk1"/>
          </a:fontRef>
        </p:style>
        <p:txBody>
          <a:bodyPr wrap="square">
            <a:spAutoFit/>
          </a:bodyPr>
          <a:lstStyle/>
          <a:p>
            <a:r>
              <a:rPr lang="en-US" altLang="ja-JP" sz="1600" dirty="0"/>
              <a:t>var result = [];</a:t>
            </a:r>
          </a:p>
          <a:p>
            <a:r>
              <a:rPr lang="en-US" altLang="ja-JP" sz="1600" dirty="0"/>
              <a:t>for ( var </a:t>
            </a:r>
            <a:r>
              <a:rPr lang="en-US" altLang="ja-JP" sz="1600" dirty="0" err="1"/>
              <a:t>i</a:t>
            </a:r>
            <a:r>
              <a:rPr lang="en-US" altLang="ja-JP" sz="1600" dirty="0"/>
              <a:t> = 0</a:t>
            </a:r>
            <a:r>
              <a:rPr lang="ja-JP" altLang="en-US" sz="1600" dirty="0"/>
              <a:t> </a:t>
            </a:r>
            <a:r>
              <a:rPr lang="en-US" altLang="ja-JP" sz="1600" dirty="0"/>
              <a:t>;  </a:t>
            </a:r>
            <a:r>
              <a:rPr lang="en-US" altLang="ja-JP" sz="1600" dirty="0" err="1"/>
              <a:t>i</a:t>
            </a:r>
            <a:r>
              <a:rPr lang="en-US" altLang="ja-JP" sz="1600" dirty="0"/>
              <a:t> &lt; </a:t>
            </a:r>
            <a:r>
              <a:rPr lang="en-US" altLang="ja-JP" sz="1600" dirty="0" err="1"/>
              <a:t>number.length</a:t>
            </a:r>
            <a:r>
              <a:rPr lang="ja-JP" altLang="en-US" sz="1600" dirty="0"/>
              <a:t> </a:t>
            </a:r>
            <a:r>
              <a:rPr lang="en-US" altLang="ja-JP" sz="1600" dirty="0"/>
              <a:t>;  </a:t>
            </a:r>
            <a:r>
              <a:rPr lang="en-US" altLang="ja-JP" sz="1600" dirty="0" err="1"/>
              <a:t>i</a:t>
            </a:r>
            <a:r>
              <a:rPr lang="en-US" altLang="ja-JP" sz="1600" dirty="0"/>
              <a:t>++ ) {</a:t>
            </a:r>
          </a:p>
          <a:p>
            <a:r>
              <a:rPr lang="ja-JP" altLang="en-US" sz="1600" dirty="0"/>
              <a:t>　</a:t>
            </a:r>
            <a:r>
              <a:rPr lang="en-US" altLang="ja-JP" sz="1600" dirty="0" err="1"/>
              <a:t>result.push</a:t>
            </a:r>
            <a:r>
              <a:rPr lang="en-US" altLang="ja-JP" sz="1600" dirty="0"/>
              <a:t>( number[</a:t>
            </a:r>
            <a:r>
              <a:rPr lang="en-US" altLang="ja-JP" sz="1600" dirty="0" err="1"/>
              <a:t>i</a:t>
            </a:r>
            <a:r>
              <a:rPr lang="en-US" altLang="ja-JP" sz="1600" dirty="0"/>
              <a:t>] * 2 );</a:t>
            </a:r>
          </a:p>
          <a:p>
            <a:r>
              <a:rPr lang="en-US" altLang="ja-JP" sz="1600" dirty="0"/>
              <a:t>};</a:t>
            </a:r>
          </a:p>
          <a:p>
            <a:r>
              <a:rPr lang="en-US" altLang="ja-JP" sz="1600" dirty="0"/>
              <a:t>console.log( result );</a:t>
            </a:r>
          </a:p>
        </p:txBody>
      </p:sp>
      <p:sp>
        <p:nvSpPr>
          <p:cNvPr id="12" name="正方形/長方形 11"/>
          <p:cNvSpPr/>
          <p:nvPr/>
        </p:nvSpPr>
        <p:spPr>
          <a:xfrm>
            <a:off x="7450054" y="5174301"/>
            <a:ext cx="4457066" cy="1077218"/>
          </a:xfrm>
          <a:prstGeom prst="rect">
            <a:avLst/>
          </a:prstGeom>
          <a:ln>
            <a:solidFill>
              <a:srgbClr val="FFC000"/>
            </a:solidFill>
          </a:ln>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ja-JP" sz="1600" dirty="0"/>
              <a:t>var result = </a:t>
            </a:r>
            <a:r>
              <a:rPr lang="en-US" altLang="ja-JP" sz="1600" dirty="0" err="1"/>
              <a:t>number.</a:t>
            </a:r>
            <a:r>
              <a:rPr lang="en-US" altLang="ja-JP" sz="1600" b="1" dirty="0" err="1">
                <a:solidFill>
                  <a:srgbClr val="FF9900"/>
                </a:solidFill>
              </a:rPr>
              <a:t>map</a:t>
            </a:r>
            <a:r>
              <a:rPr lang="en-US" altLang="ja-JP" sz="1600" dirty="0"/>
              <a:t>( function (</a:t>
            </a:r>
            <a:r>
              <a:rPr lang="en-US" altLang="ja-JP" sz="1600" dirty="0" err="1"/>
              <a:t>num</a:t>
            </a:r>
            <a:r>
              <a:rPr lang="en-US" altLang="ja-JP" sz="1600" dirty="0"/>
              <a:t>) {</a:t>
            </a:r>
          </a:p>
          <a:p>
            <a:r>
              <a:rPr lang="ja-JP" altLang="en-US" sz="1600" dirty="0"/>
              <a:t>　</a:t>
            </a:r>
            <a:r>
              <a:rPr lang="en-US" altLang="ja-JP" sz="1600" dirty="0"/>
              <a:t>return </a:t>
            </a:r>
            <a:r>
              <a:rPr lang="en-US" altLang="ja-JP" sz="1600" dirty="0" err="1"/>
              <a:t>num</a:t>
            </a:r>
            <a:r>
              <a:rPr lang="en-US" altLang="ja-JP" sz="1600" dirty="0"/>
              <a:t> * 2;</a:t>
            </a:r>
          </a:p>
          <a:p>
            <a:r>
              <a:rPr lang="en-US" altLang="ja-JP" sz="1600" dirty="0"/>
              <a:t>});</a:t>
            </a:r>
          </a:p>
          <a:p>
            <a:r>
              <a:rPr lang="en-US" altLang="ja-JP" sz="1600" dirty="0"/>
              <a:t>console.log( result );</a:t>
            </a:r>
          </a:p>
        </p:txBody>
      </p:sp>
      <p:sp>
        <p:nvSpPr>
          <p:cNvPr id="5" name="右矢印 4"/>
          <p:cNvSpPr/>
          <p:nvPr/>
        </p:nvSpPr>
        <p:spPr>
          <a:xfrm>
            <a:off x="7143643" y="1954928"/>
            <a:ext cx="234619" cy="441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a:off x="7143643" y="3320578"/>
            <a:ext cx="234619" cy="441434"/>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7163774" y="5492193"/>
            <a:ext cx="234619" cy="441434"/>
          </a:xfrm>
          <a:prstGeom prst="rightArrow">
            <a:avLst/>
          </a:prstGeom>
          <a:solidFill>
            <a:srgbClr val="FF99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419590" y="5467078"/>
            <a:ext cx="2357688" cy="1200329"/>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ja-JP" altLang="en-US" sz="1600"/>
              <a:t>良い点は、</a:t>
            </a:r>
            <a:endParaRPr lang="en-US" altLang="ja-JP" sz="1600"/>
          </a:p>
          <a:p>
            <a:r>
              <a:rPr lang="ja-JP" altLang="en-US" sz="1400"/>
              <a:t>・</a:t>
            </a:r>
            <a:r>
              <a:rPr lang="ja-JP" altLang="en-US" sz="1400" b="1"/>
              <a:t>コードが短く</a:t>
            </a:r>
            <a:r>
              <a:rPr lang="ja-JP" altLang="en-US" sz="1400"/>
              <a:t>て済む</a:t>
            </a:r>
            <a:endParaRPr lang="en-US" altLang="ja-JP" sz="1400"/>
          </a:p>
          <a:p>
            <a:r>
              <a:rPr lang="ja-JP" altLang="en-US" sz="1400"/>
              <a:t>・インデックスである</a:t>
            </a:r>
            <a:r>
              <a:rPr lang="en-US" altLang="ja-JP" sz="1400"/>
              <a:t> </a:t>
            </a:r>
            <a:r>
              <a:rPr lang="en-US" altLang="ja-JP" sz="1400" b="1"/>
              <a:t>i </a:t>
            </a:r>
            <a:r>
              <a:rPr lang="ja-JP" altLang="en-US" sz="1400" b="1"/>
              <a:t>を使用しない</a:t>
            </a:r>
            <a:r>
              <a:rPr lang="ja-JP" altLang="en-US" sz="1400"/>
              <a:t>ため</a:t>
            </a:r>
            <a:r>
              <a:rPr lang="ja-JP" altLang="en-US" sz="1400" b="1"/>
              <a:t>バグを引き起こす可能性が低く</a:t>
            </a:r>
            <a:r>
              <a:rPr lang="ja-JP" altLang="en-US" sz="1400"/>
              <a:t>なる</a:t>
            </a:r>
            <a:endParaRPr kumimoji="1" lang="ja-JP" altLang="en-US" sz="1200" dirty="0"/>
          </a:p>
        </p:txBody>
      </p:sp>
      <p:sp useBgFill="1">
        <p:nvSpPr>
          <p:cNvPr id="6" name="テキスト ボックス 5"/>
          <p:cNvSpPr txBox="1"/>
          <p:nvPr/>
        </p:nvSpPr>
        <p:spPr>
          <a:xfrm>
            <a:off x="6860913" y="6427113"/>
            <a:ext cx="5331087" cy="430887"/>
          </a:xfrm>
          <a:prstGeom prst="rect">
            <a:avLst/>
          </a:prstGeom>
        </p:spPr>
        <p:txBody>
          <a:bodyPr wrap="square" rtlCol="0">
            <a:spAutoFit/>
          </a:bodyPr>
          <a:lstStyle/>
          <a:p>
            <a:r>
              <a:rPr kumimoji="1" lang="ja-JP" altLang="en-US" sz="1100" dirty="0"/>
              <a:t>▼</a:t>
            </a:r>
            <a:r>
              <a:rPr lang="ja-JP" altLang="en-US" sz="1100" dirty="0"/>
              <a:t> </a:t>
            </a:r>
            <a:r>
              <a:rPr lang="en-US" altLang="ja-JP" sz="1100" dirty="0" err="1"/>
              <a:t>forEach</a:t>
            </a:r>
            <a:r>
              <a:rPr lang="en-US" altLang="ja-JP" sz="1100" dirty="0"/>
              <a:t>, map, filter</a:t>
            </a:r>
            <a:r>
              <a:rPr lang="ja-JP" altLang="en-US" sz="1100" dirty="0"/>
              <a:t>などをつかって</a:t>
            </a:r>
            <a:r>
              <a:rPr lang="en-US" altLang="ja-JP" sz="1100" dirty="0"/>
              <a:t>kintone</a:t>
            </a:r>
            <a:r>
              <a:rPr lang="ja-JP" altLang="en-US" sz="1100" dirty="0"/>
              <a:t>の</a:t>
            </a:r>
            <a:r>
              <a:rPr lang="en-US" altLang="ja-JP" sz="1100" dirty="0"/>
              <a:t>records</a:t>
            </a:r>
            <a:r>
              <a:rPr lang="ja-JP" altLang="en-US" sz="1100" dirty="0"/>
              <a:t>配列をもっと上手に扱う</a:t>
            </a:r>
            <a:endParaRPr lang="en-US" altLang="ja-JP" sz="1100" dirty="0"/>
          </a:p>
          <a:p>
            <a:r>
              <a:rPr kumimoji="1" lang="en-US" altLang="ja-JP" sz="1100" dirty="0"/>
              <a:t> </a:t>
            </a:r>
            <a:r>
              <a:rPr lang="en-US" altLang="ja-JP" sz="1100" dirty="0"/>
              <a:t>http://qiita.com/_muraham/items/f585d5d0f3c65451f093</a:t>
            </a:r>
            <a:endParaRPr kumimoji="1" lang="ja-JP" altLang="en-US" sz="1100" dirty="0"/>
          </a:p>
        </p:txBody>
      </p:sp>
    </p:spTree>
    <p:extLst>
      <p:ext uri="{BB962C8B-B14F-4D97-AF65-F5344CB8AC3E}">
        <p14:creationId xmlns:p14="http://schemas.microsoft.com/office/powerpoint/2010/main" val="12559563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a:t>for ... of</a:t>
            </a:r>
            <a:r>
              <a:rPr lang="ja-JP" altLang="en-US"/>
              <a:t>（</a:t>
            </a:r>
            <a:r>
              <a:rPr lang="en-US" altLang="ja-JP"/>
              <a:t>p.128 </a:t>
            </a:r>
            <a:r>
              <a:rPr lang="ja-JP" altLang="en-US"/>
              <a:t>）</a:t>
            </a:r>
            <a:endParaRPr kumimoji="1" lang="ja-JP" altLang="en-US" dirty="0"/>
          </a:p>
        </p:txBody>
      </p:sp>
      <p:sp>
        <p:nvSpPr>
          <p:cNvPr id="39" name="角丸四角形 38"/>
          <p:cNvSpPr/>
          <p:nvPr/>
        </p:nvSpPr>
        <p:spPr>
          <a:xfrm>
            <a:off x="1662546" y="174566"/>
            <a:ext cx="773083" cy="3906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ES6</a:t>
            </a:r>
            <a:endParaRPr kumimoji="1" lang="ja-JP" altLang="en-US"/>
          </a:p>
        </p:txBody>
      </p:sp>
      <p:sp>
        <p:nvSpPr>
          <p:cNvPr id="40" name="コンテンツ プレースホルダー 2"/>
          <p:cNvSpPr>
            <a:spLocks noGrp="1"/>
          </p:cNvSpPr>
          <p:nvPr>
            <p:ph idx="1"/>
          </p:nvPr>
        </p:nvSpPr>
        <p:spPr>
          <a:xfrm>
            <a:off x="2589211" y="1529395"/>
            <a:ext cx="9223847" cy="3167296"/>
          </a:xfrm>
        </p:spPr>
        <p:txBody>
          <a:bodyPr/>
          <a:lstStyle/>
          <a:p>
            <a:r>
              <a:rPr lang="ja-JP" altLang="en-US" dirty="0"/>
              <a:t>基本形</a:t>
            </a:r>
            <a:endParaRPr lang="en-US" altLang="ja-JP" dirty="0"/>
          </a:p>
          <a:p>
            <a:pPr marL="0" indent="0">
              <a:buNone/>
            </a:pPr>
            <a:r>
              <a:rPr lang="ja-JP" altLang="en-US" dirty="0"/>
              <a:t>　</a:t>
            </a:r>
            <a:r>
              <a:rPr lang="en-US" altLang="ja-JP"/>
              <a:t>for ( </a:t>
            </a:r>
            <a:r>
              <a:rPr lang="ja-JP" altLang="en-US"/>
              <a:t>変数の定義</a:t>
            </a:r>
            <a:r>
              <a:rPr lang="en-US" altLang="ja-JP"/>
              <a:t> of </a:t>
            </a:r>
            <a:r>
              <a:rPr lang="ja-JP" altLang="en-US"/>
              <a:t>対象となる配列）</a:t>
            </a:r>
            <a:r>
              <a:rPr lang="ja-JP" altLang="en-US" dirty="0"/>
              <a:t>｛</a:t>
            </a:r>
            <a:endParaRPr lang="en-US" altLang="ja-JP" dirty="0"/>
          </a:p>
          <a:p>
            <a:pPr marL="0" indent="0">
              <a:buNone/>
            </a:pPr>
            <a:r>
              <a:rPr lang="ja-JP" altLang="en-US" dirty="0"/>
              <a:t>　　　実行する内容</a:t>
            </a:r>
            <a:endParaRPr lang="en-US" altLang="ja-JP" dirty="0"/>
          </a:p>
          <a:p>
            <a:pPr marL="0" indent="0">
              <a:buNone/>
            </a:pPr>
            <a:r>
              <a:rPr lang="ja-JP" altLang="en-US" dirty="0"/>
              <a:t>　</a:t>
            </a:r>
            <a:r>
              <a:rPr lang="en-US" altLang="ja-JP" dirty="0"/>
              <a:t>}</a:t>
            </a:r>
          </a:p>
          <a:p>
            <a:pPr marL="0" indent="0">
              <a:buNone/>
            </a:pPr>
            <a:endParaRPr lang="en-US" altLang="ja-JP" dirty="0"/>
          </a:p>
          <a:p>
            <a:r>
              <a:rPr lang="ja-JP" altLang="en-US" dirty="0"/>
              <a:t>補足</a:t>
            </a:r>
            <a:endParaRPr lang="en-US" altLang="ja-JP" dirty="0"/>
          </a:p>
          <a:p>
            <a:pPr marL="0" indent="0">
              <a:buNone/>
            </a:pPr>
            <a:r>
              <a:rPr lang="ja-JP" altLang="en-US"/>
              <a:t>・</a:t>
            </a:r>
            <a:r>
              <a:rPr lang="en-US" altLang="ja-JP"/>
              <a:t>for...of </a:t>
            </a:r>
            <a:r>
              <a:rPr lang="ja-JP" altLang="en-US"/>
              <a:t>文は配列を</a:t>
            </a:r>
            <a:r>
              <a:rPr lang="ja-JP" altLang="en-US" b="1"/>
              <a:t>自動的に最初から最後まで順番に処理</a:t>
            </a:r>
            <a:r>
              <a:rPr lang="ja-JP" altLang="en-US"/>
              <a:t>する。</a:t>
            </a:r>
            <a:endParaRPr lang="en-US" altLang="ja-JP"/>
          </a:p>
          <a:p>
            <a:pPr marL="0" indent="0">
              <a:buNone/>
            </a:pPr>
            <a:r>
              <a:rPr lang="ja-JP" altLang="en-US"/>
              <a:t>・定義された変数の中に、</a:t>
            </a:r>
            <a:r>
              <a:rPr lang="ja-JP" altLang="en-US" b="1"/>
              <a:t>配列の中身</a:t>
            </a:r>
            <a:r>
              <a:rPr lang="ja-JP" altLang="en-US"/>
              <a:t>が順番に入る</a:t>
            </a:r>
            <a:endParaRPr lang="en-US" altLang="ja-JP"/>
          </a:p>
          <a:p>
            <a:pPr marL="400050" lvl="1" indent="0">
              <a:buNone/>
            </a:pPr>
            <a:r>
              <a:rPr lang="en-US" altLang="ja-JP"/>
              <a:t>※ </a:t>
            </a:r>
            <a:r>
              <a:rPr lang="ja-JP" altLang="en-US"/>
              <a:t>上記の例ならば、</a:t>
            </a:r>
            <a:r>
              <a:rPr lang="en-US" altLang="ja-JP"/>
              <a:t> myScore </a:t>
            </a:r>
            <a:r>
              <a:rPr lang="ja-JP" altLang="en-US"/>
              <a:t>には</a:t>
            </a:r>
            <a:r>
              <a:rPr lang="en-US" altLang="ja-JP"/>
              <a:t> 1</a:t>
            </a:r>
            <a:r>
              <a:rPr lang="ja-JP" altLang="en-US"/>
              <a:t>回目は</a:t>
            </a:r>
            <a:r>
              <a:rPr lang="en-US" altLang="ja-JP"/>
              <a:t> 10</a:t>
            </a:r>
            <a:r>
              <a:rPr lang="ja-JP" altLang="en-US"/>
              <a:t>、</a:t>
            </a:r>
            <a:r>
              <a:rPr lang="en-US" altLang="ja-JP"/>
              <a:t>2</a:t>
            </a:r>
            <a:r>
              <a:rPr lang="ja-JP" altLang="en-US"/>
              <a:t>回目は</a:t>
            </a:r>
            <a:r>
              <a:rPr lang="en-US" altLang="ja-JP"/>
              <a:t> 20</a:t>
            </a:r>
            <a:r>
              <a:rPr lang="ja-JP" altLang="en-US"/>
              <a:t>、</a:t>
            </a:r>
            <a:r>
              <a:rPr lang="en-US" altLang="ja-JP"/>
              <a:t>3</a:t>
            </a:r>
            <a:r>
              <a:rPr lang="ja-JP" altLang="en-US"/>
              <a:t>回目は</a:t>
            </a:r>
            <a:r>
              <a:rPr lang="en-US" altLang="ja-JP"/>
              <a:t> 30 </a:t>
            </a:r>
            <a:r>
              <a:rPr lang="ja-JP" altLang="en-US"/>
              <a:t>が代入されている</a:t>
            </a:r>
            <a:endParaRPr lang="en-US" altLang="ja-JP"/>
          </a:p>
        </p:txBody>
      </p:sp>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6524" y="1953924"/>
            <a:ext cx="3743847" cy="1333686"/>
          </a:xfrm>
          <a:prstGeom prst="rect">
            <a:avLst/>
          </a:prstGeom>
        </p:spPr>
      </p:pic>
    </p:spTree>
    <p:extLst>
      <p:ext uri="{BB962C8B-B14F-4D97-AF65-F5344CB8AC3E}">
        <p14:creationId xmlns:p14="http://schemas.microsoft.com/office/powerpoint/2010/main" val="28168845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a:t>テンプレート文字列（</a:t>
            </a:r>
            <a:r>
              <a:rPr lang="en-US" altLang="ja-JP"/>
              <a:t>p.131~133</a:t>
            </a:r>
            <a:r>
              <a:rPr lang="ja-JP" altLang="en-US"/>
              <a:t>）</a:t>
            </a:r>
            <a:endParaRPr kumimoji="1" lang="ja-JP" altLang="en-US" dirty="0"/>
          </a:p>
        </p:txBody>
      </p:sp>
      <p:sp>
        <p:nvSpPr>
          <p:cNvPr id="4" name="コンテンツ プレースホルダー 3"/>
          <p:cNvSpPr>
            <a:spLocks noGrp="1"/>
          </p:cNvSpPr>
          <p:nvPr>
            <p:ph idx="1"/>
          </p:nvPr>
        </p:nvSpPr>
        <p:spPr/>
        <p:txBody>
          <a:bodyPr/>
          <a:lstStyle/>
          <a:p>
            <a:r>
              <a:rPr lang="ja-JP" altLang="en-US"/>
              <a:t>文字列を「 </a:t>
            </a:r>
            <a:r>
              <a:rPr lang="en-US" altLang="ja-JP"/>
              <a:t>` </a:t>
            </a:r>
            <a:r>
              <a:rPr lang="ja-JP" altLang="en-US"/>
              <a:t>」（バックティック文字）で囲む</a:t>
            </a:r>
            <a:endParaRPr lang="en-US" altLang="ja-JP"/>
          </a:p>
          <a:p>
            <a:pPr marL="400050" lvl="1" indent="0">
              <a:buNone/>
            </a:pPr>
            <a:r>
              <a:rPr lang="ja-JP" altLang="en-US" sz="2000"/>
              <a:t>特徴①</a:t>
            </a:r>
            <a:r>
              <a:rPr lang="en-US" altLang="ja-JP" sz="2000"/>
              <a:t> </a:t>
            </a:r>
            <a:r>
              <a:rPr lang="ja-JP" altLang="en-US" sz="2000" b="1"/>
              <a:t>改行も保持</a:t>
            </a:r>
            <a:r>
              <a:rPr lang="ja-JP" altLang="en-US" sz="2000"/>
              <a:t>する</a:t>
            </a:r>
            <a:endParaRPr lang="en-US" altLang="ja-JP" sz="2000"/>
          </a:p>
          <a:p>
            <a:pPr marL="400050" lvl="1" indent="0">
              <a:buNone/>
            </a:pPr>
            <a:endParaRPr kumimoji="1" lang="en-US" altLang="ja-JP" sz="2000"/>
          </a:p>
          <a:p>
            <a:pPr marL="400050" lvl="1" indent="0">
              <a:buNone/>
            </a:pPr>
            <a:endParaRPr lang="en-US" altLang="ja-JP" sz="2000"/>
          </a:p>
          <a:p>
            <a:pPr marL="400050" lvl="1" indent="0">
              <a:buNone/>
            </a:pPr>
            <a:endParaRPr kumimoji="1" lang="en-US" altLang="ja-JP" sz="2000"/>
          </a:p>
          <a:p>
            <a:pPr marL="400050" lvl="1" indent="0">
              <a:buNone/>
            </a:pPr>
            <a:r>
              <a:rPr lang="ja-JP" altLang="en-US" sz="2000"/>
              <a:t>特徴②</a:t>
            </a:r>
            <a:r>
              <a:rPr lang="en-US" altLang="ja-JP" sz="2000"/>
              <a:t> </a:t>
            </a:r>
            <a:r>
              <a:rPr lang="en-US" altLang="ja-JP" sz="2000" b="1"/>
              <a:t>${   }</a:t>
            </a:r>
            <a:r>
              <a:rPr lang="en-US" altLang="ja-JP" sz="2000"/>
              <a:t> </a:t>
            </a:r>
            <a:r>
              <a:rPr lang="ja-JP" altLang="en-US" sz="2000"/>
              <a:t>内に</a:t>
            </a:r>
            <a:r>
              <a:rPr lang="ja-JP" altLang="en-US" sz="2000" b="1"/>
              <a:t>通常の </a:t>
            </a:r>
            <a:r>
              <a:rPr lang="en-US" altLang="ja-JP" sz="2000" b="1"/>
              <a:t>JavaScript </a:t>
            </a:r>
            <a:r>
              <a:rPr lang="ja-JP" altLang="en-US" sz="2000" b="1"/>
              <a:t>を記載</a:t>
            </a:r>
            <a:r>
              <a:rPr lang="ja-JP" altLang="en-US" sz="2000"/>
              <a:t>することが出来る</a:t>
            </a:r>
            <a:endParaRPr kumimoji="1" lang="en-US" altLang="ja-JP" sz="2000"/>
          </a:p>
          <a:p>
            <a:pPr marL="400050" lvl="1" indent="0">
              <a:buNone/>
            </a:pPr>
            <a:r>
              <a:rPr lang="ja-JP" altLang="en-US" sz="2000" dirty="0"/>
              <a:t>　</a:t>
            </a:r>
            <a:r>
              <a:rPr lang="ja-JP" altLang="en-US" sz="2000"/>
              <a:t>　</a:t>
            </a:r>
            <a:endParaRPr lang="en-US" altLang="ja-JP" sz="2000" dirty="0"/>
          </a:p>
          <a:p>
            <a:pPr marL="0" indent="0">
              <a:buNone/>
            </a:pPr>
            <a:endParaRPr lang="en-US" altLang="ja-JP" dirty="0"/>
          </a:p>
          <a:p>
            <a:pPr marL="0" indent="0">
              <a:buNone/>
            </a:pPr>
            <a:endParaRPr lang="en-US" altLang="ja-JP" dirty="0"/>
          </a:p>
        </p:txBody>
      </p:sp>
      <p:sp>
        <p:nvSpPr>
          <p:cNvPr id="39" name="角丸四角形 38"/>
          <p:cNvSpPr/>
          <p:nvPr/>
        </p:nvSpPr>
        <p:spPr>
          <a:xfrm>
            <a:off x="1662546" y="174566"/>
            <a:ext cx="773083" cy="3906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ES6</a:t>
            </a:r>
            <a:endParaRPr kumimoji="1" lang="ja-JP" altLang="en-US"/>
          </a:p>
        </p:txBody>
      </p:sp>
      <p:pic>
        <p:nvPicPr>
          <p:cNvPr id="13" name="図 12"/>
          <p:cNvPicPr>
            <a:picLocks noChangeAspect="1"/>
          </p:cNvPicPr>
          <p:nvPr/>
        </p:nvPicPr>
        <p:blipFill rotWithShape="1">
          <a:blip r:embed="rId2">
            <a:extLst>
              <a:ext uri="{28A0092B-C50C-407E-A947-70E740481C1C}">
                <a14:useLocalDpi xmlns:a14="http://schemas.microsoft.com/office/drawing/2010/main" val="0"/>
              </a:ext>
            </a:extLst>
          </a:blip>
          <a:srcRect r="25367" b="87159"/>
          <a:stretch/>
        </p:blipFill>
        <p:spPr>
          <a:xfrm>
            <a:off x="3406291" y="2560173"/>
            <a:ext cx="3064306" cy="573725"/>
          </a:xfrm>
          <a:prstGeom prst="rect">
            <a:avLst/>
          </a:prstGeom>
        </p:spPr>
      </p:pic>
      <p:pic>
        <p:nvPicPr>
          <p:cNvPr id="40" name="図 39"/>
          <p:cNvPicPr>
            <a:picLocks noChangeAspect="1"/>
          </p:cNvPicPr>
          <p:nvPr/>
        </p:nvPicPr>
        <p:blipFill rotWithShape="1">
          <a:blip r:embed="rId2">
            <a:extLst>
              <a:ext uri="{28A0092B-C50C-407E-A947-70E740481C1C}">
                <a14:useLocalDpi xmlns:a14="http://schemas.microsoft.com/office/drawing/2010/main" val="0"/>
              </a:ext>
            </a:extLst>
          </a:blip>
          <a:srcRect t="17059" r="37583" b="69547"/>
          <a:stretch/>
        </p:blipFill>
        <p:spPr>
          <a:xfrm>
            <a:off x="8229921" y="2535456"/>
            <a:ext cx="2562771" cy="598442"/>
          </a:xfrm>
          <a:prstGeom prst="rect">
            <a:avLst/>
          </a:prstGeom>
        </p:spPr>
      </p:pic>
      <p:pic>
        <p:nvPicPr>
          <p:cNvPr id="41" name="図 40"/>
          <p:cNvPicPr>
            <a:picLocks noChangeAspect="1"/>
          </p:cNvPicPr>
          <p:nvPr/>
        </p:nvPicPr>
        <p:blipFill rotWithShape="1">
          <a:blip r:embed="rId2">
            <a:extLst>
              <a:ext uri="{28A0092B-C50C-407E-A947-70E740481C1C}">
                <a14:useLocalDpi xmlns:a14="http://schemas.microsoft.com/office/drawing/2010/main" val="0"/>
              </a:ext>
            </a:extLst>
          </a:blip>
          <a:srcRect t="34691" r="27391" b="58611"/>
          <a:stretch/>
        </p:blipFill>
        <p:spPr>
          <a:xfrm>
            <a:off x="3344807" y="4164676"/>
            <a:ext cx="2981178" cy="299259"/>
          </a:xfrm>
          <a:prstGeom prst="rect">
            <a:avLst/>
          </a:prstGeom>
        </p:spPr>
      </p:pic>
      <p:pic>
        <p:nvPicPr>
          <p:cNvPr id="42" name="図 41"/>
          <p:cNvPicPr>
            <a:picLocks noChangeAspect="1"/>
          </p:cNvPicPr>
          <p:nvPr/>
        </p:nvPicPr>
        <p:blipFill rotWithShape="1">
          <a:blip r:embed="rId2">
            <a:extLst>
              <a:ext uri="{28A0092B-C50C-407E-A947-70E740481C1C}">
                <a14:useLocalDpi xmlns:a14="http://schemas.microsoft.com/office/drawing/2010/main" val="0"/>
              </a:ext>
            </a:extLst>
          </a:blip>
          <a:srcRect l="1" t="45420" r="27187" b="47510"/>
          <a:stretch/>
        </p:blipFill>
        <p:spPr>
          <a:xfrm>
            <a:off x="3344806" y="4463934"/>
            <a:ext cx="2981179" cy="315006"/>
          </a:xfrm>
          <a:prstGeom prst="rect">
            <a:avLst/>
          </a:prstGeom>
        </p:spPr>
      </p:pic>
      <p:pic>
        <p:nvPicPr>
          <p:cNvPr id="43" name="図 42"/>
          <p:cNvPicPr>
            <a:picLocks noChangeAspect="1"/>
          </p:cNvPicPr>
          <p:nvPr/>
        </p:nvPicPr>
        <p:blipFill rotWithShape="1">
          <a:blip r:embed="rId2">
            <a:extLst>
              <a:ext uri="{28A0092B-C50C-407E-A947-70E740481C1C}">
                <a14:useLocalDpi xmlns:a14="http://schemas.microsoft.com/office/drawing/2010/main" val="0"/>
              </a:ext>
            </a:extLst>
          </a:blip>
          <a:srcRect l="203" t="51746" r="47704" b="41184"/>
          <a:stretch/>
        </p:blipFill>
        <p:spPr>
          <a:xfrm>
            <a:off x="8229921" y="4463933"/>
            <a:ext cx="2138822" cy="315883"/>
          </a:xfrm>
          <a:prstGeom prst="rect">
            <a:avLst/>
          </a:prstGeom>
        </p:spPr>
      </p:pic>
      <p:pic>
        <p:nvPicPr>
          <p:cNvPr id="44" name="図 43"/>
          <p:cNvPicPr>
            <a:picLocks noChangeAspect="1"/>
          </p:cNvPicPr>
          <p:nvPr/>
        </p:nvPicPr>
        <p:blipFill rotWithShape="1">
          <a:blip r:embed="rId2">
            <a:extLst>
              <a:ext uri="{28A0092B-C50C-407E-A947-70E740481C1C}">
                <a14:useLocalDpi xmlns:a14="http://schemas.microsoft.com/office/drawing/2010/main" val="0"/>
              </a:ext>
            </a:extLst>
          </a:blip>
          <a:srcRect l="-1" t="63528" r="464" b="18611"/>
          <a:stretch/>
        </p:blipFill>
        <p:spPr>
          <a:xfrm>
            <a:off x="3344806" y="5158679"/>
            <a:ext cx="4078459" cy="796402"/>
          </a:xfrm>
          <a:prstGeom prst="rect">
            <a:avLst/>
          </a:prstGeom>
        </p:spPr>
      </p:pic>
      <p:pic>
        <p:nvPicPr>
          <p:cNvPr id="45" name="図 44"/>
          <p:cNvPicPr>
            <a:picLocks noChangeAspect="1"/>
          </p:cNvPicPr>
          <p:nvPr/>
        </p:nvPicPr>
        <p:blipFill rotWithShape="1">
          <a:blip r:embed="rId2">
            <a:extLst>
              <a:ext uri="{28A0092B-C50C-407E-A947-70E740481C1C}">
                <a14:useLocalDpi xmlns:a14="http://schemas.microsoft.com/office/drawing/2010/main" val="0"/>
              </a:ext>
            </a:extLst>
          </a:blip>
          <a:srcRect t="86536" r="666" b="6952"/>
          <a:stretch/>
        </p:blipFill>
        <p:spPr>
          <a:xfrm>
            <a:off x="3344807" y="5955081"/>
            <a:ext cx="4078459" cy="290945"/>
          </a:xfrm>
          <a:prstGeom prst="rect">
            <a:avLst/>
          </a:prstGeom>
        </p:spPr>
      </p:pic>
      <p:pic>
        <p:nvPicPr>
          <p:cNvPr id="46" name="図 45"/>
          <p:cNvPicPr>
            <a:picLocks noChangeAspect="1"/>
          </p:cNvPicPr>
          <p:nvPr/>
        </p:nvPicPr>
        <p:blipFill rotWithShape="1">
          <a:blip r:embed="rId2">
            <a:extLst>
              <a:ext uri="{28A0092B-C50C-407E-A947-70E740481C1C}">
                <a14:useLocalDpi xmlns:a14="http://schemas.microsoft.com/office/drawing/2010/main" val="0"/>
              </a:ext>
            </a:extLst>
          </a:blip>
          <a:srcRect l="404" t="91914" r="16794" b="1016"/>
          <a:stretch/>
        </p:blipFill>
        <p:spPr>
          <a:xfrm>
            <a:off x="8229920" y="5907028"/>
            <a:ext cx="3399586" cy="315885"/>
          </a:xfrm>
          <a:prstGeom prst="rect">
            <a:avLst/>
          </a:prstGeom>
        </p:spPr>
      </p:pic>
      <p:sp>
        <p:nvSpPr>
          <p:cNvPr id="14" name="右矢印 13"/>
          <p:cNvSpPr/>
          <p:nvPr/>
        </p:nvSpPr>
        <p:spPr>
          <a:xfrm>
            <a:off x="7578926" y="2630904"/>
            <a:ext cx="376354" cy="4322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右矢印 46"/>
          <p:cNvSpPr/>
          <p:nvPr/>
        </p:nvSpPr>
        <p:spPr>
          <a:xfrm>
            <a:off x="7578926" y="4405743"/>
            <a:ext cx="376354" cy="4322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右矢印 47"/>
          <p:cNvSpPr/>
          <p:nvPr/>
        </p:nvSpPr>
        <p:spPr>
          <a:xfrm>
            <a:off x="7638416" y="5869002"/>
            <a:ext cx="376354" cy="4322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292744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オブジェクト</a:t>
            </a:r>
            <a:r>
              <a:rPr lang="ja-JP" altLang="en-US"/>
              <a:t>（</a:t>
            </a:r>
            <a:r>
              <a:rPr lang="en-US" altLang="ja-JP"/>
              <a:t>p.138~149</a:t>
            </a:r>
            <a:r>
              <a:rPr lang="ja-JP" altLang="en-US"/>
              <a:t>）</a:t>
            </a:r>
            <a:endParaRPr kumimoji="1" lang="ja-JP" altLang="en-US" dirty="0"/>
          </a:p>
        </p:txBody>
      </p:sp>
      <p:sp>
        <p:nvSpPr>
          <p:cNvPr id="4" name="コンテンツ プレースホルダー 3"/>
          <p:cNvSpPr>
            <a:spLocks noGrp="1"/>
          </p:cNvSpPr>
          <p:nvPr>
            <p:ph idx="1"/>
          </p:nvPr>
        </p:nvSpPr>
        <p:spPr>
          <a:xfrm>
            <a:off x="2589212" y="1529396"/>
            <a:ext cx="9089266" cy="3552968"/>
          </a:xfrm>
        </p:spPr>
        <p:txBody>
          <a:bodyPr/>
          <a:lstStyle/>
          <a:p>
            <a:r>
              <a:rPr lang="ja-JP" altLang="en-US" dirty="0"/>
              <a:t>オブジェクトの作り方</a:t>
            </a:r>
            <a:endParaRPr lang="en-US" altLang="ja-JP" dirty="0"/>
          </a:p>
          <a:p>
            <a:pPr marL="0" indent="0">
              <a:buNone/>
            </a:pPr>
            <a:r>
              <a:rPr lang="ja-JP" altLang="en-US" dirty="0"/>
              <a:t>　　　</a:t>
            </a:r>
            <a:r>
              <a:rPr lang="en-US" altLang="ja-JP" dirty="0"/>
              <a:t>var </a:t>
            </a:r>
            <a:r>
              <a:rPr lang="ja-JP" altLang="en-US" dirty="0"/>
              <a:t>変数名 </a:t>
            </a:r>
            <a:r>
              <a:rPr lang="en-US" altLang="ja-JP" dirty="0"/>
              <a:t>= {</a:t>
            </a:r>
            <a:r>
              <a:rPr lang="ja-JP" altLang="en-US" dirty="0"/>
              <a:t>プロパティ①</a:t>
            </a:r>
            <a:r>
              <a:rPr lang="en-US" altLang="ja-JP" dirty="0"/>
              <a:t>: </a:t>
            </a:r>
            <a:r>
              <a:rPr lang="ja-JP" altLang="en-US" dirty="0"/>
              <a:t>データ</a:t>
            </a:r>
            <a:r>
              <a:rPr lang="en-US" altLang="ja-JP" dirty="0"/>
              <a:t>,  </a:t>
            </a:r>
            <a:r>
              <a:rPr lang="ja-JP" altLang="en-US" dirty="0"/>
              <a:t>プロパティ②</a:t>
            </a:r>
            <a:r>
              <a:rPr lang="en-US" altLang="ja-JP" dirty="0"/>
              <a:t>: </a:t>
            </a:r>
            <a:r>
              <a:rPr lang="ja-JP" altLang="en-US"/>
              <a:t>データ</a:t>
            </a:r>
            <a:r>
              <a:rPr lang="en-US" altLang="ja-JP" dirty="0"/>
              <a:t>, … };</a:t>
            </a:r>
          </a:p>
          <a:p>
            <a:pPr marL="0" indent="0">
              <a:buNone/>
            </a:pPr>
            <a:endParaRPr lang="en-US" altLang="ja-JP" dirty="0"/>
          </a:p>
          <a:p>
            <a:r>
              <a:rPr lang="ja-JP" altLang="en-US" dirty="0"/>
              <a:t>配列と異なり、</a:t>
            </a:r>
            <a:r>
              <a:rPr kumimoji="1" lang="ja-JP" altLang="en-US" b="1" dirty="0"/>
              <a:t>複数のプロパティ</a:t>
            </a:r>
            <a:r>
              <a:rPr kumimoji="1" lang="ja-JP" altLang="en-US" dirty="0"/>
              <a:t>を持っている！</a:t>
            </a:r>
            <a:endParaRPr kumimoji="1" lang="en-US" altLang="ja-JP" dirty="0"/>
          </a:p>
          <a:p>
            <a:pPr marL="0" indent="0">
              <a:spcBef>
                <a:spcPts val="600"/>
              </a:spcBef>
              <a:buNone/>
            </a:pPr>
            <a:r>
              <a:rPr lang="ja-JP" altLang="en-US" sz="1600" dirty="0"/>
              <a:t>　　　　</a:t>
            </a:r>
            <a:r>
              <a:rPr kumimoji="1" lang="ja-JP" altLang="en-US" sz="1600" dirty="0"/>
              <a:t>配列　　　　　</a:t>
            </a:r>
            <a:r>
              <a:rPr lang="en-US" altLang="ja-JP" sz="1600" dirty="0"/>
              <a:t>var todo = [‘</a:t>
            </a:r>
            <a:r>
              <a:rPr lang="ja-JP" altLang="en-US" sz="1600" dirty="0"/>
              <a:t>準備</a:t>
            </a:r>
            <a:r>
              <a:rPr lang="en-US" altLang="ja-JP" sz="1600" dirty="0"/>
              <a:t>’, ‘</a:t>
            </a:r>
            <a:r>
              <a:rPr lang="ja-JP" altLang="en-US" sz="1600" dirty="0"/>
              <a:t>実行</a:t>
            </a:r>
            <a:r>
              <a:rPr lang="en-US" altLang="ja-JP" sz="1600" dirty="0"/>
              <a:t>’, ’</a:t>
            </a:r>
            <a:r>
              <a:rPr lang="ja-JP" altLang="en-US" sz="1600" dirty="0"/>
              <a:t>反省</a:t>
            </a:r>
            <a:r>
              <a:rPr lang="en-US" altLang="ja-JP" sz="1600" dirty="0"/>
              <a:t>’];</a:t>
            </a:r>
          </a:p>
          <a:p>
            <a:pPr marL="0" indent="0">
              <a:spcBef>
                <a:spcPts val="0"/>
              </a:spcBef>
              <a:buNone/>
            </a:pPr>
            <a:r>
              <a:rPr kumimoji="1" lang="ja-JP" altLang="en-US" sz="1600" dirty="0"/>
              <a:t>　　　　オブジェ</a:t>
            </a:r>
            <a:r>
              <a:rPr lang="ja-JP" altLang="en-US" sz="1600" dirty="0"/>
              <a:t>クト　</a:t>
            </a:r>
            <a:r>
              <a:rPr lang="en-US" altLang="ja-JP" sz="1600" dirty="0"/>
              <a:t>var todo = {due: ‘8/2’, must: ‘</a:t>
            </a:r>
            <a:r>
              <a:rPr lang="ja-JP" altLang="en-US" sz="1600" dirty="0"/>
              <a:t>準備</a:t>
            </a:r>
            <a:r>
              <a:rPr lang="en-US" altLang="ja-JP" sz="1600" dirty="0"/>
              <a:t>’, status: ‘done’};</a:t>
            </a:r>
          </a:p>
          <a:p>
            <a:pPr marL="0" indent="0">
              <a:spcBef>
                <a:spcPts val="0"/>
              </a:spcBef>
              <a:buNone/>
            </a:pPr>
            <a:endParaRPr lang="en-US" altLang="ja-JP" dirty="0"/>
          </a:p>
          <a:p>
            <a:r>
              <a:rPr lang="ja-JP" altLang="en-US" dirty="0"/>
              <a:t>データの呼び出し</a:t>
            </a:r>
            <a:r>
              <a:rPr lang="en-US" altLang="ja-JP" dirty="0"/>
              <a:t>/</a:t>
            </a:r>
            <a:r>
              <a:rPr lang="ja-JP" altLang="en-US" dirty="0"/>
              <a:t>書き換え</a:t>
            </a:r>
            <a:endParaRPr lang="en-US" altLang="ja-JP" dirty="0"/>
          </a:p>
          <a:p>
            <a:pPr marL="0" indent="0">
              <a:spcBef>
                <a:spcPts val="600"/>
              </a:spcBef>
              <a:buNone/>
            </a:pPr>
            <a:r>
              <a:rPr lang="ja-JP" altLang="en-US" sz="1600" dirty="0"/>
              <a:t>　　① </a:t>
            </a:r>
            <a:r>
              <a:rPr lang="en-US" altLang="ja-JP" sz="1600" dirty="0" err="1"/>
              <a:t>todo.due</a:t>
            </a:r>
            <a:r>
              <a:rPr lang="en-US" altLang="ja-JP" sz="1600" dirty="0"/>
              <a:t>;</a:t>
            </a:r>
            <a:r>
              <a:rPr lang="ja-JP" altLang="en-US" sz="1600" dirty="0"/>
              <a:t>　               ② </a:t>
            </a:r>
            <a:r>
              <a:rPr lang="en-US" altLang="ja-JP" sz="1600" dirty="0"/>
              <a:t>todo[‘due’];</a:t>
            </a:r>
          </a:p>
          <a:p>
            <a:pPr marL="0" indent="0">
              <a:spcBef>
                <a:spcPts val="600"/>
              </a:spcBef>
              <a:buNone/>
            </a:pPr>
            <a:r>
              <a:rPr lang="ja-JP" altLang="en-US" sz="1600" dirty="0"/>
              <a:t>　　</a:t>
            </a:r>
            <a:r>
              <a:rPr lang="en-US" altLang="ja-JP" sz="1600" dirty="0"/>
              <a:t>   </a:t>
            </a:r>
            <a:r>
              <a:rPr lang="ja-JP" altLang="en-US" sz="1600" dirty="0"/>
              <a:t> </a:t>
            </a:r>
            <a:r>
              <a:rPr lang="en-US" altLang="ja-JP" sz="1600" dirty="0" err="1"/>
              <a:t>todo.due</a:t>
            </a:r>
            <a:r>
              <a:rPr lang="en-US" altLang="ja-JP" sz="1600" dirty="0"/>
              <a:t> = ‘9/15’;</a:t>
            </a:r>
            <a:r>
              <a:rPr lang="ja-JP" altLang="en-US" sz="1600" dirty="0"/>
              <a:t>　      </a:t>
            </a:r>
            <a:r>
              <a:rPr lang="en-US" altLang="ja-JP" sz="1600" dirty="0"/>
              <a:t>todo[‘due’]</a:t>
            </a:r>
            <a:r>
              <a:rPr lang="ja-JP" altLang="en-US" sz="1600" dirty="0"/>
              <a:t> </a:t>
            </a:r>
            <a:r>
              <a:rPr lang="en-US" altLang="ja-JP" sz="1600" dirty="0"/>
              <a:t>= ‘9/15’;</a:t>
            </a:r>
          </a:p>
        </p:txBody>
      </p:sp>
      <p:cxnSp>
        <p:nvCxnSpPr>
          <p:cNvPr id="7" name="直線コネクタ 6"/>
          <p:cNvCxnSpPr/>
          <p:nvPr/>
        </p:nvCxnSpPr>
        <p:spPr>
          <a:xfrm>
            <a:off x="4692713" y="2249058"/>
            <a:ext cx="168965" cy="0"/>
          </a:xfrm>
          <a:prstGeom prst="line">
            <a:avLst/>
          </a:prstGeom>
          <a:ln w="22225">
            <a:solidFill>
              <a:srgbClr val="FFC000"/>
            </a:solidFill>
          </a:ln>
        </p:spPr>
        <p:style>
          <a:lnRef idx="1">
            <a:schemeClr val="accent1"/>
          </a:lnRef>
          <a:fillRef idx="0">
            <a:schemeClr val="accent1"/>
          </a:fillRef>
          <a:effectRef idx="0">
            <a:schemeClr val="accent1"/>
          </a:effectRef>
          <a:fontRef idx="minor">
            <a:schemeClr val="tx1"/>
          </a:fontRef>
        </p:style>
      </p:cxnSp>
      <p:sp>
        <p:nvSpPr>
          <p:cNvPr id="8" name="角丸四角形吹き出し 7"/>
          <p:cNvSpPr/>
          <p:nvPr/>
        </p:nvSpPr>
        <p:spPr>
          <a:xfrm>
            <a:off x="6506696" y="1367186"/>
            <a:ext cx="3975653" cy="447261"/>
          </a:xfrm>
          <a:prstGeom prst="wedgeRoundRectCallout">
            <a:avLst>
              <a:gd name="adj1" fmla="val -64643"/>
              <a:gd name="adj2" fmla="val 55833"/>
              <a:gd name="adj3" fmla="val 16667"/>
            </a:avLst>
          </a:prstGeom>
          <a:solidFill>
            <a:srgbClr val="FFC0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t>波括弧 で指定するとオブジェクトになる</a:t>
            </a:r>
            <a:endParaRPr kumimoji="1" lang="ja-JP" altLang="en-US" sz="1600" dirty="0"/>
          </a:p>
        </p:txBody>
      </p:sp>
      <p:cxnSp>
        <p:nvCxnSpPr>
          <p:cNvPr id="9" name="直線コネクタ 8"/>
          <p:cNvCxnSpPr/>
          <p:nvPr/>
        </p:nvCxnSpPr>
        <p:spPr>
          <a:xfrm>
            <a:off x="9658181" y="2249058"/>
            <a:ext cx="168965" cy="0"/>
          </a:xfrm>
          <a:prstGeom prst="line">
            <a:avLst/>
          </a:prstGeom>
          <a:ln w="22225">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右矢印 4"/>
          <p:cNvSpPr/>
          <p:nvPr/>
        </p:nvSpPr>
        <p:spPr>
          <a:xfrm>
            <a:off x="7880466" y="4447653"/>
            <a:ext cx="1438101" cy="99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9393529" y="4343641"/>
            <a:ext cx="2111083"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en-US" altLang="ja-JP" sz="1400" dirty="0"/>
              <a:t>‘</a:t>
            </a:r>
            <a:r>
              <a:rPr lang="en-US" altLang="ja-JP" sz="1400" dirty="0"/>
              <a:t>8</a:t>
            </a:r>
            <a:r>
              <a:rPr kumimoji="1" lang="en-US" altLang="ja-JP" sz="1400" dirty="0"/>
              <a:t>/2’</a:t>
            </a:r>
            <a:r>
              <a:rPr kumimoji="1" lang="ja-JP" altLang="en-US" sz="1400" dirty="0"/>
              <a:t>が呼び出される</a:t>
            </a:r>
          </a:p>
        </p:txBody>
      </p:sp>
      <p:sp>
        <p:nvSpPr>
          <p:cNvPr id="15" name="右矢印 14"/>
          <p:cNvSpPr/>
          <p:nvPr/>
        </p:nvSpPr>
        <p:spPr>
          <a:xfrm>
            <a:off x="7880466" y="4760422"/>
            <a:ext cx="1438101" cy="99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9410181" y="4753391"/>
            <a:ext cx="2111083"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ja-JP" sz="1400" dirty="0"/>
              <a:t>due </a:t>
            </a:r>
            <a:r>
              <a:rPr lang="ja-JP" altLang="en-US" sz="1400" dirty="0"/>
              <a:t>の部分</a:t>
            </a:r>
            <a:r>
              <a:rPr lang="ja-JP" altLang="en-US" sz="1400"/>
              <a:t>が </a:t>
            </a:r>
            <a:r>
              <a:rPr lang="en-US" altLang="ja-JP" sz="1400" dirty="0"/>
              <a:t>‘9/15’</a:t>
            </a:r>
            <a:r>
              <a:rPr lang="ja-JP" altLang="en-US" sz="1400" dirty="0"/>
              <a:t> に上書きされる</a:t>
            </a:r>
            <a:endParaRPr kumimoji="1" lang="ja-JP" altLang="en-US" sz="1400" dirty="0"/>
          </a:p>
        </p:txBody>
      </p:sp>
      <p:sp>
        <p:nvSpPr>
          <p:cNvPr id="11" name="テキスト ボックス 10"/>
          <p:cNvSpPr txBox="1"/>
          <p:nvPr/>
        </p:nvSpPr>
        <p:spPr>
          <a:xfrm>
            <a:off x="3439812" y="5015001"/>
            <a:ext cx="1630952" cy="338554"/>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ja-JP" sz="1600" b="1" dirty="0"/>
              <a:t>.</a:t>
            </a:r>
            <a:r>
              <a:rPr lang="en-US" altLang="ja-JP" sz="1600" dirty="0"/>
              <a:t> </a:t>
            </a:r>
            <a:r>
              <a:rPr lang="ja-JP" altLang="en-US" sz="1600" dirty="0"/>
              <a:t>でつなぐ方法</a:t>
            </a:r>
            <a:endParaRPr kumimoji="1" lang="ja-JP" altLang="en-US" sz="1600" dirty="0"/>
          </a:p>
        </p:txBody>
      </p:sp>
      <p:sp>
        <p:nvSpPr>
          <p:cNvPr id="17" name="テキスト ボックス 16"/>
          <p:cNvSpPr txBox="1"/>
          <p:nvPr/>
        </p:nvSpPr>
        <p:spPr>
          <a:xfrm>
            <a:off x="5886814" y="5015001"/>
            <a:ext cx="1719332" cy="338554"/>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altLang="ja-JP" sz="1600" b="1" dirty="0"/>
              <a:t>[‘’] </a:t>
            </a:r>
            <a:r>
              <a:rPr lang="ja-JP" altLang="en-US" sz="1600" dirty="0"/>
              <a:t>でつなぐ方法</a:t>
            </a:r>
            <a:endParaRPr kumimoji="1" lang="ja-JP" altLang="en-US" sz="1600" dirty="0"/>
          </a:p>
        </p:txBody>
      </p:sp>
      <p:grpSp>
        <p:nvGrpSpPr>
          <p:cNvPr id="10" name="グループ化 9">
            <a:extLst>
              <a:ext uri="{FF2B5EF4-FFF2-40B4-BE49-F238E27FC236}">
                <a16:creationId xmlns:a16="http://schemas.microsoft.com/office/drawing/2014/main" id="{E78A5DC4-D41B-4A8F-9092-6F3C6007D356}"/>
              </a:ext>
            </a:extLst>
          </p:cNvPr>
          <p:cNvGrpSpPr/>
          <p:nvPr/>
        </p:nvGrpSpPr>
        <p:grpSpPr>
          <a:xfrm>
            <a:off x="2589212" y="5714891"/>
            <a:ext cx="8370967" cy="1026242"/>
            <a:chOff x="2304235" y="5534456"/>
            <a:chExt cx="8370967" cy="1026242"/>
          </a:xfrm>
        </p:grpSpPr>
        <p:pic>
          <p:nvPicPr>
            <p:cNvPr id="18" name="図 17"/>
            <p:cNvPicPr>
              <a:picLocks noChangeAspect="1"/>
            </p:cNvPicPr>
            <p:nvPr/>
          </p:nvPicPr>
          <p:blipFill rotWithShape="1">
            <a:blip r:embed="rId2">
              <a:extLst>
                <a:ext uri="{28A0092B-C50C-407E-A947-70E740481C1C}">
                  <a14:useLocalDpi xmlns:a14="http://schemas.microsoft.com/office/drawing/2010/main" val="0"/>
                </a:ext>
              </a:extLst>
            </a:blip>
            <a:srcRect l="3260" t="10789" r="42040" b="84072"/>
            <a:stretch/>
          </p:blipFill>
          <p:spPr>
            <a:xfrm>
              <a:off x="2889096" y="5910125"/>
              <a:ext cx="4477752" cy="241068"/>
            </a:xfrm>
            <a:prstGeom prst="rect">
              <a:avLst/>
            </a:prstGeom>
          </p:spPr>
        </p:pic>
        <p:sp>
          <p:nvSpPr>
            <p:cNvPr id="12" name="テキスト ボックス 11"/>
            <p:cNvSpPr txBox="1"/>
            <p:nvPr/>
          </p:nvSpPr>
          <p:spPr>
            <a:xfrm>
              <a:off x="2889096" y="6222144"/>
              <a:ext cx="7786106" cy="338554"/>
            </a:xfrm>
            <a:prstGeom prst="rect">
              <a:avLst/>
            </a:prstGeom>
            <a:noFill/>
          </p:spPr>
          <p:txBody>
            <a:bodyPr wrap="none" rtlCol="0">
              <a:spAutoFit/>
            </a:bodyPr>
            <a:lstStyle/>
            <a:p>
              <a:r>
                <a:rPr kumimoji="1" lang="en-US" altLang="ja-JP" sz="1600" dirty="0"/>
                <a:t>record </a:t>
              </a:r>
              <a:r>
                <a:rPr kumimoji="1" lang="ja-JP" altLang="en-US" sz="1600" dirty="0"/>
                <a:t>の </a:t>
              </a:r>
              <a:r>
                <a:rPr kumimoji="1" lang="ja-JP" altLang="en-US" sz="1600"/>
                <a:t>フィールドコード</a:t>
              </a:r>
              <a:r>
                <a:rPr kumimoji="1" lang="en-US" altLang="ja-JP" sz="1600" dirty="0"/>
                <a:t>[</a:t>
              </a:r>
              <a:r>
                <a:rPr lang="en-US" altLang="ja-JP" sz="1600" dirty="0"/>
                <a:t>’</a:t>
              </a:r>
              <a:r>
                <a:rPr kumimoji="1" lang="ja-JP" altLang="en-US" sz="1600"/>
                <a:t>文字列</a:t>
              </a:r>
              <a:r>
                <a:rPr kumimoji="1" lang="en-US" altLang="ja-JP" sz="1600" dirty="0"/>
                <a:t>_0</a:t>
              </a:r>
              <a:r>
                <a:rPr lang="en-US" altLang="ja-JP" sz="1600" dirty="0"/>
                <a:t> ’</a:t>
              </a:r>
              <a:r>
                <a:rPr kumimoji="1" lang="en-US" altLang="ja-JP" sz="1600" dirty="0"/>
                <a:t>]</a:t>
              </a:r>
              <a:r>
                <a:rPr kumimoji="1" lang="ja-JP" altLang="en-US" sz="1600" dirty="0"/>
                <a:t>の値を</a:t>
              </a:r>
              <a:r>
                <a:rPr lang="ja-JP" altLang="en-US" sz="1600" dirty="0"/>
                <a:t>、</a:t>
              </a:r>
              <a:r>
                <a:rPr lang="en-US" altLang="ja-JP" sz="1600" dirty="0"/>
                <a:t> ’</a:t>
              </a:r>
              <a:r>
                <a:rPr kumimoji="1" lang="ja-JP" altLang="en-US" sz="1600" dirty="0"/>
                <a:t>この文字列で上書き</a:t>
              </a:r>
              <a:r>
                <a:rPr kumimoji="1" lang="en-US" altLang="ja-JP" sz="1600" dirty="0"/>
                <a:t>’</a:t>
              </a:r>
              <a:r>
                <a:rPr lang="ja-JP" altLang="en-US" sz="1600" dirty="0"/>
                <a:t> </a:t>
              </a:r>
              <a:r>
                <a:rPr kumimoji="1" lang="ja-JP" altLang="en-US" sz="1600" dirty="0"/>
                <a:t>で上書き</a:t>
              </a:r>
            </a:p>
          </p:txBody>
        </p:sp>
        <p:sp>
          <p:nvSpPr>
            <p:cNvPr id="3" name="テキスト ボックス 2">
              <a:extLst>
                <a:ext uri="{FF2B5EF4-FFF2-40B4-BE49-F238E27FC236}">
                  <a16:creationId xmlns:a16="http://schemas.microsoft.com/office/drawing/2014/main" id="{0EEF66CF-CE8A-435E-A655-137ABEF99E76}"/>
                </a:ext>
              </a:extLst>
            </p:cNvPr>
            <p:cNvSpPr txBox="1"/>
            <p:nvPr/>
          </p:nvSpPr>
          <p:spPr>
            <a:xfrm>
              <a:off x="2304235" y="5534456"/>
              <a:ext cx="2688557" cy="369332"/>
            </a:xfrm>
            <a:prstGeom prst="rect">
              <a:avLst/>
            </a:prstGeom>
            <a:noFill/>
          </p:spPr>
          <p:txBody>
            <a:bodyPr wrap="none" rtlCol="0">
              <a:spAutoFit/>
            </a:bodyPr>
            <a:lstStyle/>
            <a:p>
              <a:r>
                <a:rPr lang="ja-JP" altLang="en-US" dirty="0"/>
                <a:t>例）</a:t>
              </a:r>
              <a:r>
                <a:rPr lang="en-US" altLang="ja-JP" dirty="0"/>
                <a:t>kintone </a:t>
              </a:r>
              <a:r>
                <a:rPr lang="ja-JP" altLang="en-US" dirty="0"/>
                <a:t>でも・・・</a:t>
              </a:r>
              <a:endParaRPr kumimoji="1" lang="ja-JP" altLang="en-US" dirty="0"/>
            </a:p>
          </p:txBody>
        </p:sp>
      </p:grpSp>
    </p:spTree>
    <p:extLst>
      <p:ext uri="{BB962C8B-B14F-4D97-AF65-F5344CB8AC3E}">
        <p14:creationId xmlns:p14="http://schemas.microsoft.com/office/powerpoint/2010/main" val="37213602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オブジェクト</a:t>
            </a:r>
            <a:r>
              <a:rPr lang="ja-JP" altLang="en-US"/>
              <a:t>（</a:t>
            </a:r>
            <a:r>
              <a:rPr lang="en-US" altLang="ja-JP"/>
              <a:t>p.138~149</a:t>
            </a:r>
            <a:r>
              <a:rPr lang="ja-JP" altLang="en-US"/>
              <a:t>）</a:t>
            </a:r>
            <a:endParaRPr kumimoji="1" lang="ja-JP" altLang="en-US" dirty="0"/>
          </a:p>
        </p:txBody>
      </p:sp>
      <p:sp>
        <p:nvSpPr>
          <p:cNvPr id="4" name="コンテンツ プレースホルダー 3"/>
          <p:cNvSpPr>
            <a:spLocks noGrp="1"/>
          </p:cNvSpPr>
          <p:nvPr>
            <p:ph idx="1"/>
          </p:nvPr>
        </p:nvSpPr>
        <p:spPr>
          <a:xfrm>
            <a:off x="2589212" y="1529395"/>
            <a:ext cx="9089266" cy="4381827"/>
          </a:xfrm>
        </p:spPr>
        <p:txBody>
          <a:bodyPr/>
          <a:lstStyle/>
          <a:p>
            <a:r>
              <a:rPr lang="ja-JP" altLang="en-US" sz="2000" dirty="0"/>
              <a:t>オブジェクトには </a:t>
            </a:r>
            <a:r>
              <a:rPr lang="ja-JP" altLang="en-US" sz="2000" b="1" dirty="0"/>
              <a:t>メソッドを入れる </a:t>
            </a:r>
            <a:r>
              <a:rPr lang="ja-JP" altLang="en-US" sz="2000" dirty="0"/>
              <a:t>ことも可能！</a:t>
            </a:r>
            <a:endParaRPr lang="en-US" altLang="ja-JP" sz="2000" dirty="0"/>
          </a:p>
          <a:p>
            <a:pPr marL="0" indent="0">
              <a:buNone/>
            </a:pPr>
            <a:r>
              <a:rPr lang="ja-JP" altLang="en-US" dirty="0"/>
              <a:t>　　　　　</a:t>
            </a:r>
            <a:r>
              <a:rPr lang="ja-JP" altLang="en-US"/>
              <a:t>例）</a:t>
            </a:r>
            <a:r>
              <a:rPr lang="en-US" altLang="ja-JP" dirty="0" err="1"/>
              <a:t>var</a:t>
            </a:r>
            <a:r>
              <a:rPr lang="en-US" altLang="ja-JP" dirty="0"/>
              <a:t> todo = {</a:t>
            </a:r>
          </a:p>
          <a:p>
            <a:pPr marL="0" indent="0">
              <a:buNone/>
            </a:pPr>
            <a:r>
              <a:rPr lang="ja-JP" altLang="en-US"/>
              <a:t>                                 </a:t>
            </a:r>
            <a:r>
              <a:rPr lang="en-US" altLang="ja-JP" dirty="0"/>
              <a:t>due: </a:t>
            </a:r>
            <a:r>
              <a:rPr lang="en-US" altLang="ja-JP" b="1" dirty="0">
                <a:solidFill>
                  <a:srgbClr val="FF6600"/>
                </a:solidFill>
              </a:rPr>
              <a:t>‘8/2’,</a:t>
            </a:r>
          </a:p>
          <a:p>
            <a:pPr marL="0" indent="0">
              <a:buNone/>
            </a:pPr>
            <a:r>
              <a:rPr lang="en-US" altLang="ja-JP" dirty="0"/>
              <a:t>                                 must: </a:t>
            </a:r>
            <a:r>
              <a:rPr lang="en-US" altLang="ja-JP" b="1" dirty="0">
                <a:solidFill>
                  <a:srgbClr val="FF6600"/>
                </a:solidFill>
              </a:rPr>
              <a:t>‘</a:t>
            </a:r>
            <a:r>
              <a:rPr lang="ja-JP" altLang="en-US" b="1">
                <a:solidFill>
                  <a:srgbClr val="FF6600"/>
                </a:solidFill>
              </a:rPr>
              <a:t>準備</a:t>
            </a:r>
            <a:r>
              <a:rPr lang="en-US" altLang="ja-JP" b="1" dirty="0">
                <a:solidFill>
                  <a:srgbClr val="FF6600"/>
                </a:solidFill>
              </a:rPr>
              <a:t>’,</a:t>
            </a:r>
          </a:p>
          <a:p>
            <a:pPr marL="0" indent="0">
              <a:buNone/>
            </a:pPr>
            <a:r>
              <a:rPr lang="ja-JP" altLang="en-US"/>
              <a:t>　　　　　　　　　</a:t>
            </a:r>
            <a:r>
              <a:rPr lang="en-US" altLang="ja-JP"/>
              <a:t> changeStatus</a:t>
            </a:r>
            <a:r>
              <a:rPr lang="en-US" altLang="ja-JP" dirty="0"/>
              <a:t>: </a:t>
            </a:r>
            <a:r>
              <a:rPr lang="en-US" altLang="ja-JP" b="1" dirty="0">
                <a:solidFill>
                  <a:srgbClr val="00B050"/>
                </a:solidFill>
              </a:rPr>
              <a:t>function(date) {</a:t>
            </a:r>
          </a:p>
          <a:p>
            <a:pPr marL="0" indent="0">
              <a:buNone/>
            </a:pPr>
            <a:r>
              <a:rPr lang="ja-JP" altLang="en-US" b="1">
                <a:solidFill>
                  <a:srgbClr val="00B050"/>
                </a:solidFill>
              </a:rPr>
              <a:t>　　　　　　　　　　　</a:t>
            </a:r>
            <a:r>
              <a:rPr lang="en-US" altLang="ja-JP" b="1">
                <a:solidFill>
                  <a:srgbClr val="00B050"/>
                </a:solidFill>
              </a:rPr>
              <a:t>return </a:t>
            </a:r>
            <a:r>
              <a:rPr lang="en-US" altLang="ja-JP" b="1" dirty="0" err="1">
                <a:solidFill>
                  <a:srgbClr val="00B050"/>
                </a:solidFill>
              </a:rPr>
              <a:t>todo.due</a:t>
            </a:r>
            <a:r>
              <a:rPr lang="en-US" altLang="ja-JP" b="1" dirty="0">
                <a:solidFill>
                  <a:srgbClr val="00B050"/>
                </a:solidFill>
              </a:rPr>
              <a:t> = date;</a:t>
            </a:r>
          </a:p>
          <a:p>
            <a:pPr marL="0" indent="0">
              <a:buNone/>
            </a:pPr>
            <a:r>
              <a:rPr lang="ja-JP" altLang="en-US" b="1" dirty="0">
                <a:solidFill>
                  <a:srgbClr val="00B050"/>
                </a:solidFill>
              </a:rPr>
              <a:t>　　　　　　</a:t>
            </a:r>
            <a:r>
              <a:rPr lang="ja-JP" altLang="en-US" b="1">
                <a:solidFill>
                  <a:srgbClr val="00B050"/>
                </a:solidFill>
              </a:rPr>
              <a:t>　　　 </a:t>
            </a:r>
            <a:r>
              <a:rPr lang="en-US" altLang="ja-JP" b="1">
                <a:solidFill>
                  <a:srgbClr val="00B050"/>
                </a:solidFill>
              </a:rPr>
              <a:t>}, </a:t>
            </a:r>
            <a:r>
              <a:rPr lang="en-US" altLang="ja-JP" b="1" dirty="0">
                <a:solidFill>
                  <a:srgbClr val="00B050"/>
                </a:solidFill>
              </a:rPr>
              <a:t>....</a:t>
            </a:r>
          </a:p>
          <a:p>
            <a:pPr marL="0" indent="0">
              <a:lnSpc>
                <a:spcPct val="50000"/>
              </a:lnSpc>
              <a:buNone/>
            </a:pPr>
            <a:r>
              <a:rPr lang="ja-JP" altLang="en-US"/>
              <a:t>　　　　　　　</a:t>
            </a:r>
            <a:r>
              <a:rPr lang="en-US" altLang="ja-JP" dirty="0"/>
              <a:t>};</a:t>
            </a:r>
          </a:p>
          <a:p>
            <a:pPr marL="0" indent="0">
              <a:lnSpc>
                <a:spcPct val="50000"/>
              </a:lnSpc>
              <a:buNone/>
            </a:pPr>
            <a:endParaRPr lang="en-US" altLang="ja-JP" dirty="0"/>
          </a:p>
          <a:p>
            <a:pPr marL="0" indent="0">
              <a:lnSpc>
                <a:spcPct val="50000"/>
              </a:lnSpc>
              <a:buNone/>
            </a:pPr>
            <a:endParaRPr lang="en-US" altLang="ja-JP" dirty="0"/>
          </a:p>
          <a:p>
            <a:pPr marL="0" indent="0">
              <a:buNone/>
            </a:pPr>
            <a:r>
              <a:rPr lang="ja-JP" altLang="en-US" dirty="0"/>
              <a:t>　　　今までの </a:t>
            </a:r>
            <a:r>
              <a:rPr lang="en-US" altLang="ja-JP" dirty="0"/>
              <a:t>console </a:t>
            </a:r>
            <a:r>
              <a:rPr lang="ja-JP" altLang="en-US" dirty="0"/>
              <a:t>や </a:t>
            </a:r>
            <a:r>
              <a:rPr lang="en-US" altLang="ja-JP" dirty="0"/>
              <a:t>window </a:t>
            </a:r>
            <a:r>
              <a:rPr lang="ja-JP" altLang="en-US" dirty="0"/>
              <a:t>オブジェクトはメソッドを持って</a:t>
            </a:r>
            <a:r>
              <a:rPr lang="ja-JP" altLang="en-US"/>
              <a:t>いた！</a:t>
            </a:r>
            <a:endParaRPr lang="en-US" altLang="ja-JP" dirty="0"/>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5397" y="2571442"/>
            <a:ext cx="2199215" cy="1979293"/>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7319875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for ... in</a:t>
            </a:r>
            <a:r>
              <a:rPr lang="ja-JP" altLang="en-US"/>
              <a:t>（</a:t>
            </a:r>
            <a:r>
              <a:rPr lang="en-US" altLang="ja-JP"/>
              <a:t>p.145~148</a:t>
            </a:r>
            <a:r>
              <a:rPr lang="ja-JP" altLang="en-US" dirty="0"/>
              <a:t>）</a:t>
            </a:r>
            <a:endParaRPr kumimoji="1" lang="ja-JP" altLang="en-US" dirty="0"/>
          </a:p>
        </p:txBody>
      </p:sp>
      <p:sp>
        <p:nvSpPr>
          <p:cNvPr id="4" name="コンテンツ プレースホルダー 3"/>
          <p:cNvSpPr>
            <a:spLocks noGrp="1"/>
          </p:cNvSpPr>
          <p:nvPr>
            <p:ph idx="1"/>
          </p:nvPr>
        </p:nvSpPr>
        <p:spPr>
          <a:xfrm>
            <a:off x="2589212" y="1529395"/>
            <a:ext cx="9089266" cy="4381827"/>
          </a:xfrm>
        </p:spPr>
        <p:txBody>
          <a:bodyPr/>
          <a:lstStyle/>
          <a:p>
            <a:r>
              <a:rPr lang="ja-JP" altLang="en-US"/>
              <a:t>オブジェクトの </a:t>
            </a:r>
            <a:r>
              <a:rPr lang="ja-JP" altLang="en-US" b="1"/>
              <a:t>全てプロパティを読み取る </a:t>
            </a:r>
            <a:r>
              <a:rPr lang="ja-JP" altLang="en-US"/>
              <a:t>ために使われる専用の繰り返し文</a:t>
            </a:r>
            <a:endParaRPr lang="en-US" altLang="ja-JP" dirty="0"/>
          </a:p>
          <a:p>
            <a:pPr marL="0" indent="0">
              <a:buNone/>
            </a:pPr>
            <a:r>
              <a:rPr lang="ja-JP" altLang="en-US" sz="1600" dirty="0"/>
              <a:t>　　　</a:t>
            </a:r>
            <a:r>
              <a:rPr lang="en-US" altLang="ja-JP" sz="1600" dirty="0"/>
              <a:t>for (var p in todo) {</a:t>
            </a:r>
          </a:p>
          <a:p>
            <a:pPr marL="0" indent="0">
              <a:buNone/>
            </a:pPr>
            <a:r>
              <a:rPr lang="en-US" altLang="ja-JP" sz="1600" dirty="0"/>
              <a:t>		console.log(p);</a:t>
            </a:r>
            <a:r>
              <a:rPr lang="ja-JP" altLang="en-US" sz="1600" dirty="0"/>
              <a:t>　　　　←</a:t>
            </a:r>
            <a:r>
              <a:rPr lang="ja-JP" altLang="en-US" sz="1600"/>
              <a:t>　</a:t>
            </a:r>
            <a:r>
              <a:rPr lang="en-US" altLang="ja-JP" sz="1600" dirty="0"/>
              <a:t>due must status </a:t>
            </a:r>
            <a:r>
              <a:rPr lang="ja-JP" altLang="en-US" sz="1600" dirty="0"/>
              <a:t>が表示</a:t>
            </a:r>
            <a:endParaRPr lang="en-US" altLang="ja-JP" sz="1600" dirty="0"/>
          </a:p>
          <a:p>
            <a:pPr marL="0" indent="0">
              <a:buNone/>
            </a:pPr>
            <a:r>
              <a:rPr lang="en-US" altLang="ja-JP" sz="1600" dirty="0"/>
              <a:t>		console.log(todo[p]);</a:t>
            </a:r>
            <a:r>
              <a:rPr lang="ja-JP" altLang="en-US" sz="1600" dirty="0"/>
              <a:t>　←　</a:t>
            </a:r>
            <a:r>
              <a:rPr lang="en-US" altLang="ja-JP" sz="1600" dirty="0"/>
              <a:t>‘6/12’ ‘</a:t>
            </a:r>
            <a:r>
              <a:rPr lang="ja-JP" altLang="en-US" sz="1600" dirty="0"/>
              <a:t>準備</a:t>
            </a:r>
            <a:r>
              <a:rPr lang="en-US" altLang="ja-JP" sz="1600" dirty="0"/>
              <a:t>’ ‘done’ </a:t>
            </a:r>
            <a:r>
              <a:rPr lang="ja-JP" altLang="en-US" sz="1600" dirty="0"/>
              <a:t>が表示</a:t>
            </a:r>
            <a:endParaRPr lang="en-US" altLang="ja-JP" sz="1600" dirty="0"/>
          </a:p>
          <a:p>
            <a:pPr marL="0" indent="0">
              <a:buNone/>
            </a:pPr>
            <a:r>
              <a:rPr lang="en-US" altLang="ja-JP" sz="1600" dirty="0"/>
              <a:t>	</a:t>
            </a:r>
            <a:r>
              <a:rPr lang="ja-JP" altLang="en-US" sz="1600"/>
              <a:t>　</a:t>
            </a:r>
            <a:r>
              <a:rPr lang="en-US" altLang="ja-JP" sz="1600" dirty="0"/>
              <a:t>}</a:t>
            </a:r>
          </a:p>
          <a:p>
            <a:pPr marL="0" indent="0">
              <a:buNone/>
            </a:pPr>
            <a:endParaRPr lang="en-US" altLang="ja-JP" sz="1600" dirty="0"/>
          </a:p>
          <a:p>
            <a:pPr marL="0" indent="0">
              <a:buNone/>
            </a:pPr>
            <a:endParaRPr lang="en-US" altLang="ja-JP" sz="1600" dirty="0"/>
          </a:p>
          <a:p>
            <a:r>
              <a:rPr lang="ja-JP" altLang="en-US"/>
              <a:t>注意点</a:t>
            </a:r>
            <a:endParaRPr lang="en-US" altLang="ja-JP" dirty="0"/>
          </a:p>
          <a:p>
            <a:pPr lvl="1">
              <a:buFont typeface="+mj-lt"/>
              <a:buAutoNum type="arabicPeriod"/>
            </a:pPr>
            <a:r>
              <a:rPr lang="en-US" altLang="ja-JP" dirty="0"/>
              <a:t>for…in </a:t>
            </a:r>
            <a:r>
              <a:rPr lang="ja-JP" altLang="en-US"/>
              <a:t>文は順番通り出てくるとは限らない！</a:t>
            </a:r>
            <a:r>
              <a:rPr lang="en-US" altLang="ja-JP" dirty="0"/>
              <a:t>(</a:t>
            </a:r>
            <a:r>
              <a:rPr lang="ja-JP" altLang="en-US" sz="1400"/>
              <a:t>配列と違い、インデックス番号が無いため</a:t>
            </a:r>
            <a:r>
              <a:rPr lang="en-US" altLang="ja-JP" sz="1400" dirty="0"/>
              <a:t>)</a:t>
            </a:r>
            <a:endParaRPr lang="en-US" altLang="ja-JP" sz="900" dirty="0"/>
          </a:p>
          <a:p>
            <a:pPr lvl="1">
              <a:buFont typeface="+mj-lt"/>
              <a:buAutoNum type="arabicPeriod"/>
            </a:pPr>
            <a:r>
              <a:rPr lang="ja-JP" altLang="en-US"/>
              <a:t>オブジェクトには、隠しパラメータが定義時に生成されるが、</a:t>
            </a:r>
            <a:br>
              <a:rPr lang="en-US" altLang="ja-JP" dirty="0"/>
            </a:br>
            <a:r>
              <a:rPr lang="en-US" altLang="ja-JP" dirty="0"/>
              <a:t>for…in </a:t>
            </a:r>
            <a:r>
              <a:rPr lang="ja-JP" altLang="en-US"/>
              <a:t>文 では隠しパラメータも取得して処理する可能性がある！</a:t>
            </a:r>
            <a:br>
              <a:rPr lang="en-US" altLang="ja-JP" dirty="0"/>
            </a:br>
            <a:r>
              <a:rPr lang="en-US" altLang="ja-JP" dirty="0"/>
              <a:t>(</a:t>
            </a:r>
            <a:r>
              <a:rPr lang="ja-JP" altLang="en-US"/>
              <a:t>イメージだと配列の </a:t>
            </a:r>
            <a:r>
              <a:rPr lang="en-US" altLang="ja-JP" dirty="0"/>
              <a:t>length </a:t>
            </a:r>
            <a:r>
              <a:rPr lang="ja-JP" altLang="en-US"/>
              <a:t>プロパティ</a:t>
            </a:r>
            <a:r>
              <a:rPr lang="en-US" altLang="ja-JP" dirty="0"/>
              <a:t>)</a:t>
            </a:r>
            <a:endParaRPr lang="ja-JP" altLang="en-US"/>
          </a:p>
        </p:txBody>
      </p:sp>
      <p:sp>
        <p:nvSpPr>
          <p:cNvPr id="10" name="角丸四角形 9"/>
          <p:cNvSpPr/>
          <p:nvPr/>
        </p:nvSpPr>
        <p:spPr>
          <a:xfrm>
            <a:off x="4798911" y="2374166"/>
            <a:ext cx="166254" cy="224444"/>
          </a:xfrm>
          <a:prstGeom prst="roundRect">
            <a:avLst/>
          </a:prstGeom>
          <a:solidFill>
            <a:schemeClr val="accent1">
              <a:tint val="70000"/>
              <a:lumMod val="104000"/>
              <a:alpha val="25000"/>
            </a:schemeClr>
          </a:solidFill>
          <a:ln>
            <a:solidFill>
              <a:schemeClr val="accent1">
                <a:shade val="9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
        <p:nvSpPr>
          <p:cNvPr id="19" name="角丸四角形 18"/>
          <p:cNvSpPr/>
          <p:nvPr/>
        </p:nvSpPr>
        <p:spPr>
          <a:xfrm>
            <a:off x="4798910" y="2731687"/>
            <a:ext cx="777781" cy="226899"/>
          </a:xfrm>
          <a:prstGeom prst="roundRect">
            <a:avLst/>
          </a:prstGeom>
          <a:solidFill>
            <a:srgbClr val="FFC000">
              <a:alpha val="25000"/>
            </a:srgb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cxnSp>
        <p:nvCxnSpPr>
          <p:cNvPr id="20" name="直線コネクタ 19"/>
          <p:cNvCxnSpPr/>
          <p:nvPr/>
        </p:nvCxnSpPr>
        <p:spPr>
          <a:xfrm>
            <a:off x="4037571" y="2196089"/>
            <a:ext cx="168965" cy="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21" name="直線コネクタ 20"/>
          <p:cNvCxnSpPr/>
          <p:nvPr/>
        </p:nvCxnSpPr>
        <p:spPr>
          <a:xfrm>
            <a:off x="4498085" y="2196089"/>
            <a:ext cx="467080" cy="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25" name="テキスト ボックス 24"/>
          <p:cNvSpPr txBox="1"/>
          <p:nvPr/>
        </p:nvSpPr>
        <p:spPr>
          <a:xfrm>
            <a:off x="3304447" y="3487885"/>
            <a:ext cx="5184410" cy="445471"/>
          </a:xfrm>
          <a:prstGeom prst="rect">
            <a:avLst/>
          </a:prstGeom>
          <a:ln w="3175"/>
        </p:spPr>
        <p:style>
          <a:lnRef idx="2">
            <a:schemeClr val="accent1"/>
          </a:lnRef>
          <a:fillRef idx="1">
            <a:schemeClr val="lt1"/>
          </a:fillRef>
          <a:effectRef idx="0">
            <a:schemeClr val="accent1"/>
          </a:effectRef>
          <a:fontRef idx="minor">
            <a:schemeClr val="dk1"/>
          </a:fontRef>
        </p:style>
        <p:txBody>
          <a:bodyPr wrap="square" rtlCol="0" anchor="ctr">
            <a:noAutofit/>
          </a:bodyPr>
          <a:lstStyle/>
          <a:p>
            <a:r>
              <a:rPr kumimoji="1" lang="en-US" altLang="ja-JP" sz="1600" dirty="0"/>
              <a:t>var </a:t>
            </a:r>
            <a:r>
              <a:rPr kumimoji="1" lang="ja-JP" altLang="en-US" sz="1600" dirty="0"/>
              <a:t>プロパティを保存する変数名 </a:t>
            </a:r>
            <a:r>
              <a:rPr kumimoji="1" lang="en-US" altLang="ja-JP" sz="1600" dirty="0"/>
              <a:t>in </a:t>
            </a:r>
            <a:r>
              <a:rPr lang="ja-JP" altLang="en-US" sz="1600" dirty="0"/>
              <a:t>オブジェクト名</a:t>
            </a:r>
            <a:endParaRPr kumimoji="1" lang="ja-JP" altLang="en-US" sz="1600" dirty="0"/>
          </a:p>
        </p:txBody>
      </p:sp>
      <p:cxnSp>
        <p:nvCxnSpPr>
          <p:cNvPr id="26" name="直線コネクタ 25"/>
          <p:cNvCxnSpPr/>
          <p:nvPr/>
        </p:nvCxnSpPr>
        <p:spPr>
          <a:xfrm>
            <a:off x="3829330" y="3836379"/>
            <a:ext cx="2502736" cy="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29" name="直線コネクタ 28"/>
          <p:cNvCxnSpPr/>
          <p:nvPr/>
        </p:nvCxnSpPr>
        <p:spPr>
          <a:xfrm>
            <a:off x="6697946" y="3836379"/>
            <a:ext cx="1403285" cy="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34" name="カギ線コネクタ 33"/>
          <p:cNvCxnSpPr>
            <a:cxnSpLocks/>
            <a:stCxn id="25" idx="1"/>
          </p:cNvCxnSpPr>
          <p:nvPr/>
        </p:nvCxnSpPr>
        <p:spPr>
          <a:xfrm rot="10800000">
            <a:off x="2376293" y="2074005"/>
            <a:ext cx="928155" cy="1636617"/>
          </a:xfrm>
          <a:prstGeom prst="bentConnector2">
            <a:avLst/>
          </a:prstGeom>
        </p:spPr>
        <p:style>
          <a:lnRef idx="3">
            <a:schemeClr val="accent1"/>
          </a:lnRef>
          <a:fillRef idx="0">
            <a:schemeClr val="accent1"/>
          </a:fillRef>
          <a:effectRef idx="2">
            <a:schemeClr val="accent1"/>
          </a:effectRef>
          <a:fontRef idx="minor">
            <a:schemeClr val="tx1"/>
          </a:fontRef>
        </p:style>
      </p:cxnSp>
      <p:cxnSp>
        <p:nvCxnSpPr>
          <p:cNvPr id="39" name="直線コネクタ 38"/>
          <p:cNvCxnSpPr/>
          <p:nvPr/>
        </p:nvCxnSpPr>
        <p:spPr>
          <a:xfrm>
            <a:off x="2376292" y="2074004"/>
            <a:ext cx="815009" cy="1"/>
          </a:xfrm>
          <a:prstGeom prst="line">
            <a:avLst/>
          </a:prstGeom>
        </p:spPr>
        <p:style>
          <a:lnRef idx="3">
            <a:schemeClr val="accent1"/>
          </a:lnRef>
          <a:fillRef idx="0">
            <a:schemeClr val="accent1"/>
          </a:fillRef>
          <a:effectRef idx="2">
            <a:schemeClr val="accent1"/>
          </a:effectRef>
          <a:fontRef idx="minor">
            <a:schemeClr val="tx1"/>
          </a:fontRef>
        </p:style>
      </p:cxnSp>
      <p:sp>
        <p:nvSpPr>
          <p:cNvPr id="44" name="テキスト ボックス 43"/>
          <p:cNvSpPr txBox="1"/>
          <p:nvPr/>
        </p:nvSpPr>
        <p:spPr>
          <a:xfrm>
            <a:off x="9318187" y="2739710"/>
            <a:ext cx="2617229" cy="76944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ja-JP" sz="1600" dirty="0" err="1"/>
              <a:t>todo.p</a:t>
            </a:r>
            <a:r>
              <a:rPr lang="en-US" altLang="ja-JP" sz="1600" dirty="0"/>
              <a:t> </a:t>
            </a:r>
            <a:r>
              <a:rPr lang="ja-JP" altLang="en-US" sz="1600" dirty="0"/>
              <a:t>は不可</a:t>
            </a:r>
            <a:endParaRPr lang="en-US" altLang="ja-JP" sz="1600" dirty="0"/>
          </a:p>
          <a:p>
            <a:r>
              <a:rPr kumimoji="1" lang="ja-JP" altLang="en-US" sz="1400" dirty="0"/>
              <a:t>　</a:t>
            </a:r>
            <a:r>
              <a:rPr kumimoji="1" lang="en-US" altLang="ja-JP" sz="1400" dirty="0"/>
              <a:t>todo </a:t>
            </a:r>
            <a:r>
              <a:rPr kumimoji="1" lang="ja-JP" altLang="en-US" sz="1400" dirty="0"/>
              <a:t>の </a:t>
            </a:r>
            <a:r>
              <a:rPr kumimoji="1" lang="en-US" altLang="ja-JP" sz="1400" dirty="0"/>
              <a:t>p</a:t>
            </a:r>
            <a:r>
              <a:rPr lang="ja-JP" altLang="en-US" sz="1400" dirty="0"/>
              <a:t> プロパティが</a:t>
            </a:r>
            <a:endParaRPr lang="en-US" altLang="ja-JP" sz="1400" dirty="0"/>
          </a:p>
          <a:p>
            <a:r>
              <a:rPr lang="ja-JP" altLang="en-US" sz="1400" dirty="0"/>
              <a:t>　表示されてしまう</a:t>
            </a:r>
            <a:endParaRPr lang="en-US" altLang="ja-JP" sz="1400" dirty="0"/>
          </a:p>
        </p:txBody>
      </p:sp>
      <p:pic>
        <p:nvPicPr>
          <p:cNvPr id="45" name="図 4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34278" y="2440360"/>
            <a:ext cx="408793" cy="360901"/>
          </a:xfrm>
          <a:prstGeom prst="rect">
            <a:avLst/>
          </a:prstGeom>
        </p:spPr>
      </p:pic>
      <p:sp>
        <p:nvSpPr>
          <p:cNvPr id="16" name="テキスト ボックス 15">
            <a:extLst>
              <a:ext uri="{FF2B5EF4-FFF2-40B4-BE49-F238E27FC236}">
                <a16:creationId xmlns:a16="http://schemas.microsoft.com/office/drawing/2014/main" id="{7D6727FA-12A7-D943-873C-67BFE8CF309D}"/>
              </a:ext>
            </a:extLst>
          </p:cNvPr>
          <p:cNvSpPr txBox="1"/>
          <p:nvPr/>
        </p:nvSpPr>
        <p:spPr>
          <a:xfrm>
            <a:off x="6910173" y="5797585"/>
            <a:ext cx="4816027"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ja-JP" altLang="en-US" sz="1400"/>
              <a:t>　隠しパラメータを処理させないようにするには、</a:t>
            </a:r>
          </a:p>
          <a:p>
            <a:r>
              <a:rPr lang="ja-JP" altLang="en-US" sz="1400"/>
              <a:t>　別途 「</a:t>
            </a:r>
            <a:r>
              <a:rPr lang="en-US" altLang="ja-JP" sz="1400" dirty="0"/>
              <a:t>.</a:t>
            </a:r>
            <a:r>
              <a:rPr lang="en-US" altLang="ja-JP" sz="1400" dirty="0" err="1"/>
              <a:t>hasOwnProperty</a:t>
            </a:r>
            <a:r>
              <a:rPr lang="en-US" altLang="ja-JP" sz="1400" dirty="0"/>
              <a:t>()</a:t>
            </a:r>
            <a:r>
              <a:rPr lang="ja-JP" altLang="en-US" sz="1400"/>
              <a:t>」を利用する必要がある。</a:t>
            </a:r>
          </a:p>
        </p:txBody>
      </p:sp>
      <p:pic>
        <p:nvPicPr>
          <p:cNvPr id="17" name="図 16">
            <a:extLst>
              <a:ext uri="{FF2B5EF4-FFF2-40B4-BE49-F238E27FC236}">
                <a16:creationId xmlns:a16="http://schemas.microsoft.com/office/drawing/2014/main" id="{13144F51-77C2-B44A-B33D-FAC3285B63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43345" y="5730298"/>
            <a:ext cx="408793" cy="360901"/>
          </a:xfrm>
          <a:prstGeom prst="rect">
            <a:avLst/>
          </a:prstGeom>
        </p:spPr>
      </p:pic>
      <p:sp>
        <p:nvSpPr>
          <p:cNvPr id="3" name="正方形/長方形 2">
            <a:extLst>
              <a:ext uri="{FF2B5EF4-FFF2-40B4-BE49-F238E27FC236}">
                <a16:creationId xmlns:a16="http://schemas.microsoft.com/office/drawing/2014/main" id="{91DB99E5-3A44-2046-A0C2-56CEE4715596}"/>
              </a:ext>
            </a:extLst>
          </p:cNvPr>
          <p:cNvSpPr/>
          <p:nvPr/>
        </p:nvSpPr>
        <p:spPr>
          <a:xfrm>
            <a:off x="6910173" y="6308097"/>
            <a:ext cx="4147289" cy="276999"/>
          </a:xfrm>
          <a:prstGeom prst="rect">
            <a:avLst/>
          </a:prstGeom>
        </p:spPr>
        <p:txBody>
          <a:bodyPr wrap="none">
            <a:spAutoFit/>
          </a:bodyPr>
          <a:lstStyle/>
          <a:p>
            <a:r>
              <a:rPr lang="ja-JP" altLang="en-US" sz="1200">
                <a:hlinkClick r:id="rId3"/>
              </a:rPr>
              <a:t>https://www.sejuku.net/blog/20116#hasOwnProperty</a:t>
            </a:r>
            <a:endParaRPr lang="en-US" altLang="ja-JP" sz="1200" dirty="0"/>
          </a:p>
        </p:txBody>
      </p:sp>
    </p:spTree>
    <p:extLst>
      <p:ext uri="{BB962C8B-B14F-4D97-AF65-F5344CB8AC3E}">
        <p14:creationId xmlns:p14="http://schemas.microsoft.com/office/powerpoint/2010/main" val="15400265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補足）メソッドとファンクションの違い</a:t>
            </a:r>
            <a:endParaRPr kumimoji="1" lang="ja-JP" altLang="en-US" dirty="0"/>
          </a:p>
        </p:txBody>
      </p:sp>
      <p:sp>
        <p:nvSpPr>
          <p:cNvPr id="4" name="コンテンツ プレースホルダー 3"/>
          <p:cNvSpPr>
            <a:spLocks noGrp="1"/>
          </p:cNvSpPr>
          <p:nvPr>
            <p:ph idx="1"/>
          </p:nvPr>
        </p:nvSpPr>
        <p:spPr>
          <a:xfrm>
            <a:off x="2589212" y="1529395"/>
            <a:ext cx="9287940" cy="4951792"/>
          </a:xfrm>
        </p:spPr>
        <p:txBody>
          <a:bodyPr/>
          <a:lstStyle/>
          <a:p>
            <a:r>
              <a:rPr lang="ja-JP" altLang="en-US" sz="2000" dirty="0"/>
              <a:t>本質的な違いは・・・</a:t>
            </a:r>
            <a:endParaRPr lang="en-US" altLang="ja-JP" sz="2000" dirty="0"/>
          </a:p>
          <a:p>
            <a:pPr marL="0" indent="0">
              <a:buNone/>
            </a:pPr>
            <a:r>
              <a:rPr lang="ja-JP" altLang="en-US" sz="1600" dirty="0"/>
              <a:t>　　　</a:t>
            </a:r>
            <a:r>
              <a:rPr lang="en-US" altLang="ja-JP" sz="1600" dirty="0"/>
              <a:t>…</a:t>
            </a:r>
            <a:r>
              <a:rPr lang="ja-JP" altLang="en-US" sz="1600" dirty="0"/>
              <a:t>というか</a:t>
            </a:r>
            <a:r>
              <a:rPr lang="ja-JP" altLang="en-US" sz="1600" b="1" dirty="0"/>
              <a:t>普通に混同される</a:t>
            </a:r>
            <a:r>
              <a:rPr lang="ja-JP" altLang="en-US" sz="1600" dirty="0"/>
              <a:t>し、混同して使っている人もいる</a:t>
            </a:r>
            <a:endParaRPr lang="en-US" altLang="ja-JP" sz="1600" dirty="0"/>
          </a:p>
          <a:p>
            <a:pPr marL="0" indent="0">
              <a:buNone/>
            </a:pPr>
            <a:endParaRPr lang="en-US" altLang="ja-JP" sz="1600" dirty="0"/>
          </a:p>
          <a:p>
            <a:pPr marL="0" indent="0">
              <a:buNone/>
            </a:pPr>
            <a:r>
              <a:rPr lang="en-US" altLang="ja-JP" b="1" i="1" dirty="0"/>
              <a:t>【</a:t>
            </a:r>
            <a:r>
              <a:rPr lang="ja-JP" altLang="en-US" b="1" i="1" dirty="0"/>
              <a:t>最低限抑えるべき理解</a:t>
            </a:r>
            <a:r>
              <a:rPr lang="en-US" altLang="ja-JP" b="1" i="1" dirty="0"/>
              <a:t>】</a:t>
            </a:r>
          </a:p>
          <a:p>
            <a:pPr marL="0" indent="0">
              <a:buNone/>
            </a:pPr>
            <a:r>
              <a:rPr lang="ja-JP" altLang="en-US" sz="1600" dirty="0"/>
              <a:t>　　オブジェクト内に入れられた関数がメソッド</a:t>
            </a:r>
            <a:endParaRPr lang="en-US" altLang="ja-JP" sz="1600" dirty="0"/>
          </a:p>
          <a:p>
            <a:pPr marL="0" indent="0">
              <a:buNone/>
            </a:pPr>
            <a:endParaRPr lang="en-US" altLang="ja-JP" sz="1600" dirty="0"/>
          </a:p>
          <a:p>
            <a:pPr marL="0" indent="0">
              <a:buNone/>
            </a:pPr>
            <a:r>
              <a:rPr lang="en-US" altLang="ja-JP" b="1" dirty="0"/>
              <a:t>【</a:t>
            </a:r>
            <a:r>
              <a:rPr lang="ja-JP" altLang="en-US" b="1" dirty="0"/>
              <a:t>本質の理解</a:t>
            </a:r>
            <a:r>
              <a:rPr lang="en-US" altLang="ja-JP" b="1" dirty="0"/>
              <a:t>】</a:t>
            </a:r>
          </a:p>
          <a:p>
            <a:pPr marL="0" indent="0">
              <a:buNone/>
            </a:pPr>
            <a:r>
              <a:rPr lang="ja-JP" altLang="en-US" sz="1600" dirty="0"/>
              <a:t>　　</a:t>
            </a:r>
            <a:r>
              <a:rPr lang="ja-JP" altLang="en-US" sz="1600" b="1" dirty="0"/>
              <a:t>関数</a:t>
            </a:r>
            <a:r>
              <a:rPr lang="ja-JP" altLang="en-US" sz="1600" dirty="0"/>
              <a:t>：</a:t>
            </a:r>
            <a:endParaRPr lang="en-US" altLang="ja-JP" sz="1600" dirty="0"/>
          </a:p>
          <a:p>
            <a:pPr marL="0" indent="0">
              <a:buNone/>
            </a:pPr>
            <a:r>
              <a:rPr lang="ja-JP" altLang="en-US" sz="1600" dirty="0"/>
              <a:t>　　　データを受け取り、定められた通りの処理を実行して結果を返す一連の命令群</a:t>
            </a:r>
            <a:endParaRPr lang="en-US" altLang="ja-JP" sz="1600" dirty="0"/>
          </a:p>
          <a:p>
            <a:pPr marL="0" indent="0">
              <a:buNone/>
            </a:pPr>
            <a:r>
              <a:rPr lang="ja-JP" altLang="en-US" sz="1600" dirty="0"/>
              <a:t>　　</a:t>
            </a:r>
            <a:r>
              <a:rPr lang="ja-JP" altLang="en-US" sz="1600" b="1" dirty="0"/>
              <a:t>メソッド</a:t>
            </a:r>
            <a:r>
              <a:rPr lang="ja-JP" altLang="en-US" sz="1600" dirty="0"/>
              <a:t>：</a:t>
            </a:r>
            <a:endParaRPr lang="en-US" altLang="ja-JP" sz="1600" dirty="0"/>
          </a:p>
          <a:p>
            <a:pPr marL="0" indent="0">
              <a:buNone/>
            </a:pPr>
            <a:r>
              <a:rPr lang="ja-JP" altLang="en-US" sz="1600" dirty="0"/>
              <a:t>　　　オブジェクト指向プログラミングにおいて、各オブジェクトが持っている自身に対する操作</a:t>
            </a:r>
            <a:endParaRPr lang="en-US" altLang="ja-JP" sz="1600" dirty="0"/>
          </a:p>
          <a:p>
            <a:pPr marL="0" indent="0">
              <a:buNone/>
            </a:pPr>
            <a:r>
              <a:rPr lang="ja-JP" altLang="en-US" sz="1600" dirty="0"/>
              <a:t>　　　　→　後述する </a:t>
            </a:r>
            <a:r>
              <a:rPr lang="en-US" altLang="ja-JP" sz="1600" dirty="0"/>
              <a:t>this </a:t>
            </a:r>
            <a:r>
              <a:rPr lang="ja-JP" altLang="en-US" sz="1600" dirty="0"/>
              <a:t>で、実行中のコードが「自分自身」を表すオブジェクトに</a:t>
            </a:r>
            <a:endParaRPr lang="en-US" altLang="ja-JP" sz="1600" dirty="0"/>
          </a:p>
          <a:p>
            <a:pPr marL="0" indent="0">
              <a:spcBef>
                <a:spcPts val="0"/>
              </a:spcBef>
              <a:buNone/>
            </a:pPr>
            <a:r>
              <a:rPr lang="ja-JP" altLang="en-US" sz="1600" dirty="0"/>
              <a:t>　　　　　　アクセスできるのはこのため！</a:t>
            </a:r>
            <a:endParaRPr lang="en-US" altLang="ja-JP" sz="1600" dirty="0"/>
          </a:p>
        </p:txBody>
      </p:sp>
      <p:sp>
        <p:nvSpPr>
          <p:cNvPr id="5" name="角丸四角形 4"/>
          <p:cNvSpPr/>
          <p:nvPr/>
        </p:nvSpPr>
        <p:spPr>
          <a:xfrm>
            <a:off x="3054699" y="3125037"/>
            <a:ext cx="3094892" cy="261258"/>
          </a:xfrm>
          <a:prstGeom prst="roundRect">
            <a:avLst/>
          </a:prstGeom>
          <a:solidFill>
            <a:srgbClr val="FFC000">
              <a:alpha val="17000"/>
            </a:srgb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角丸四角形 21"/>
          <p:cNvSpPr/>
          <p:nvPr/>
        </p:nvSpPr>
        <p:spPr>
          <a:xfrm>
            <a:off x="6744118" y="4654062"/>
            <a:ext cx="3645877" cy="261258"/>
          </a:xfrm>
          <a:prstGeom prst="roundRect">
            <a:avLst/>
          </a:prstGeom>
          <a:solidFill>
            <a:srgbClr val="0070C0">
              <a:alpha val="17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角丸四角形 22"/>
          <p:cNvSpPr/>
          <p:nvPr/>
        </p:nvSpPr>
        <p:spPr>
          <a:xfrm>
            <a:off x="10008158" y="5401826"/>
            <a:ext cx="1647930" cy="261258"/>
          </a:xfrm>
          <a:prstGeom prst="roundRect">
            <a:avLst/>
          </a:prstGeom>
          <a:solidFill>
            <a:srgbClr val="FFC000">
              <a:alpha val="17000"/>
            </a:srgb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407036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第二部</a:t>
            </a:r>
          </a:p>
        </p:txBody>
      </p:sp>
    </p:spTree>
    <p:extLst>
      <p:ext uri="{BB962C8B-B14F-4D97-AF65-F5344CB8AC3E}">
        <p14:creationId xmlns:p14="http://schemas.microsoft.com/office/powerpoint/2010/main" val="34189505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室内, 壁 が含まれている画像&#10;&#10;高い精度で生成された説明">
            <a:extLst>
              <a:ext uri="{FF2B5EF4-FFF2-40B4-BE49-F238E27FC236}">
                <a16:creationId xmlns:a16="http://schemas.microsoft.com/office/drawing/2014/main" id="{549604CB-F346-4F89-B61D-562AC78FEC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4805" y="2629708"/>
            <a:ext cx="5146043" cy="1305784"/>
          </a:xfrm>
          <a:prstGeom prst="rect">
            <a:avLst/>
          </a:prstGeom>
        </p:spPr>
      </p:pic>
      <p:sp>
        <p:nvSpPr>
          <p:cNvPr id="2" name="タイトル 1"/>
          <p:cNvSpPr>
            <a:spLocks noGrp="1"/>
          </p:cNvSpPr>
          <p:nvPr>
            <p:ph type="title"/>
          </p:nvPr>
        </p:nvSpPr>
        <p:spPr/>
        <p:txBody>
          <a:bodyPr>
            <a:normAutofit/>
          </a:bodyPr>
          <a:lstStyle/>
          <a:p>
            <a:r>
              <a:rPr lang="ja-JP" altLang="en-US" dirty="0"/>
              <a:t>イベント</a:t>
            </a:r>
            <a:r>
              <a:rPr lang="ja-JP" altLang="en-US"/>
              <a:t>（</a:t>
            </a:r>
            <a:r>
              <a:rPr lang="en-US" altLang="ja-JP"/>
              <a:t>p.156~157</a:t>
            </a:r>
            <a:r>
              <a:rPr lang="ja-JP" altLang="en-US"/>
              <a:t>）</a:t>
            </a:r>
            <a:endParaRPr kumimoji="1" lang="ja-JP" altLang="en-US" dirty="0"/>
          </a:p>
        </p:txBody>
      </p:sp>
      <p:sp>
        <p:nvSpPr>
          <p:cNvPr id="4" name="コンテンツ プレースホルダー 3"/>
          <p:cNvSpPr>
            <a:spLocks noGrp="1"/>
          </p:cNvSpPr>
          <p:nvPr>
            <p:ph idx="1"/>
          </p:nvPr>
        </p:nvSpPr>
        <p:spPr>
          <a:xfrm>
            <a:off x="2589212" y="1529395"/>
            <a:ext cx="9089266" cy="4381827"/>
          </a:xfrm>
        </p:spPr>
        <p:txBody>
          <a:bodyPr/>
          <a:lstStyle/>
          <a:p>
            <a:r>
              <a:rPr lang="ja-JP" altLang="en-US" sz="2000" dirty="0"/>
              <a:t>送信ボタンが</a:t>
            </a:r>
            <a:r>
              <a:rPr lang="ja-JP" altLang="en-US" sz="2000"/>
              <a:t>クリックされたら、入力</a:t>
            </a:r>
            <a:r>
              <a:rPr lang="ja-JP" altLang="en-US" sz="2000" dirty="0"/>
              <a:t>内容を </a:t>
            </a:r>
            <a:r>
              <a:rPr lang="en-US" altLang="ja-JP" sz="2000" dirty="0"/>
              <a:t>action </a:t>
            </a:r>
            <a:r>
              <a:rPr lang="ja-JP" altLang="en-US" sz="2000"/>
              <a:t>で指定された場所に</a:t>
            </a:r>
            <a:endParaRPr lang="en-US" altLang="ja-JP" sz="2000" dirty="0"/>
          </a:p>
          <a:p>
            <a:pPr marL="0" indent="0">
              <a:spcBef>
                <a:spcPts val="0"/>
              </a:spcBef>
              <a:buNone/>
            </a:pPr>
            <a:r>
              <a:rPr lang="ja-JP" altLang="en-US" sz="2000"/>
              <a:t>　送信</a:t>
            </a:r>
            <a:r>
              <a:rPr lang="ja-JP" altLang="en-US" sz="2000" dirty="0"/>
              <a:t>する</a:t>
            </a:r>
            <a:endParaRPr lang="en-US" altLang="ja-JP" sz="2000" dirty="0"/>
          </a:p>
          <a:p>
            <a:pPr marL="0" indent="0">
              <a:buNone/>
            </a:pPr>
            <a:r>
              <a:rPr lang="en-US" altLang="ja-JP" dirty="0"/>
              <a:t>【html】</a:t>
            </a:r>
          </a:p>
          <a:p>
            <a:pPr marL="0" indent="0">
              <a:buNone/>
            </a:pPr>
            <a:endParaRPr lang="en-US" altLang="ja-JP" sz="1600" dirty="0"/>
          </a:p>
          <a:p>
            <a:pPr marL="0" indent="0">
              <a:buNone/>
            </a:pPr>
            <a:endParaRPr lang="en-US" altLang="ja-JP" sz="1600" dirty="0"/>
          </a:p>
          <a:p>
            <a:pPr marL="0" indent="0">
              <a:buNone/>
            </a:pPr>
            <a:endParaRPr lang="en-US" altLang="ja-JP" sz="1600" dirty="0"/>
          </a:p>
        </p:txBody>
      </p:sp>
      <p:sp>
        <p:nvSpPr>
          <p:cNvPr id="11" name="テキスト ボックス 10"/>
          <p:cNvSpPr txBox="1"/>
          <p:nvPr/>
        </p:nvSpPr>
        <p:spPr>
          <a:xfrm>
            <a:off x="7353812" y="4699258"/>
            <a:ext cx="3975247" cy="2031325"/>
          </a:xfrm>
          <a:prstGeom prst="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ja-JP" altLang="en-US" sz="1400" dirty="0"/>
              <a:t>他にも・・・</a:t>
            </a:r>
            <a:endParaRPr lang="en-US" altLang="ja-JP" sz="1400" dirty="0"/>
          </a:p>
          <a:p>
            <a:r>
              <a:rPr lang="ja-JP" altLang="en-US" sz="1400" dirty="0"/>
              <a:t>　</a:t>
            </a:r>
            <a:r>
              <a:rPr lang="en-US" altLang="ja-JP" sz="1400" dirty="0"/>
              <a:t>type=“password”</a:t>
            </a:r>
            <a:r>
              <a:rPr lang="ja-JP" altLang="en-US" sz="1400" dirty="0"/>
              <a:t> 　  パスワード入力</a:t>
            </a:r>
            <a:endParaRPr lang="en-US" altLang="ja-JP" sz="1400" dirty="0"/>
          </a:p>
          <a:p>
            <a:r>
              <a:rPr lang="ja-JP" altLang="en-US" sz="1400" dirty="0"/>
              <a:t>　</a:t>
            </a:r>
            <a:r>
              <a:rPr lang="en-US" altLang="ja-JP" sz="1400" dirty="0"/>
              <a:t>type=“checkbox”</a:t>
            </a:r>
            <a:r>
              <a:rPr lang="ja-JP" altLang="en-US" sz="1400" dirty="0"/>
              <a:t>　  チェックボックス</a:t>
            </a:r>
            <a:endParaRPr lang="en-US" altLang="ja-JP" sz="1400" dirty="0"/>
          </a:p>
          <a:p>
            <a:r>
              <a:rPr lang="ja-JP" altLang="en-US" sz="1400" dirty="0"/>
              <a:t>　</a:t>
            </a:r>
            <a:r>
              <a:rPr lang="en-US" altLang="ja-JP" sz="1400" dirty="0"/>
              <a:t>type=“radio”</a:t>
            </a:r>
            <a:r>
              <a:rPr lang="ja-JP" altLang="en-US" sz="1400" dirty="0"/>
              <a:t>　　　   ラジオボタン</a:t>
            </a:r>
            <a:endParaRPr lang="en-US" altLang="ja-JP" sz="1400" dirty="0"/>
          </a:p>
          <a:p>
            <a:r>
              <a:rPr lang="ja-JP" altLang="en-US" sz="1400" dirty="0"/>
              <a:t>　</a:t>
            </a:r>
            <a:r>
              <a:rPr lang="en-US" altLang="ja-JP" sz="1400" dirty="0"/>
              <a:t>type=“file“</a:t>
            </a:r>
            <a:r>
              <a:rPr lang="ja-JP" altLang="en-US" sz="1400" dirty="0"/>
              <a:t>　　　　　 添付ファイル</a:t>
            </a:r>
            <a:endParaRPr lang="en-US" altLang="ja-JP" sz="1400" dirty="0"/>
          </a:p>
          <a:p>
            <a:r>
              <a:rPr lang="ja-JP" altLang="en-US" sz="1400" dirty="0"/>
              <a:t>　</a:t>
            </a:r>
            <a:r>
              <a:rPr lang="en-US" altLang="ja-JP" sz="1400" dirty="0"/>
              <a:t>type=“hidden”</a:t>
            </a:r>
            <a:r>
              <a:rPr lang="ja-JP" altLang="en-US" sz="1400" dirty="0"/>
              <a:t>　　    隠しデータ</a:t>
            </a:r>
          </a:p>
          <a:p>
            <a:r>
              <a:rPr lang="ja-JP" altLang="en-US" sz="1400" dirty="0"/>
              <a:t>　</a:t>
            </a:r>
            <a:r>
              <a:rPr lang="en-US" altLang="ja-JP" sz="1400" dirty="0"/>
              <a:t>type=“reset”</a:t>
            </a:r>
            <a:r>
              <a:rPr lang="ja-JP" altLang="en-US" sz="1400" dirty="0"/>
              <a:t>　　　    リセットボタン</a:t>
            </a:r>
          </a:p>
          <a:p>
            <a:r>
              <a:rPr lang="ja-JP" altLang="en-US" sz="1400" dirty="0"/>
              <a:t>　</a:t>
            </a:r>
            <a:r>
              <a:rPr lang="en-US" altLang="ja-JP" sz="1400" dirty="0"/>
              <a:t>type=“button”</a:t>
            </a:r>
            <a:r>
              <a:rPr lang="ja-JP" altLang="en-US" sz="1400" dirty="0"/>
              <a:t>　　　 汎用ボタン</a:t>
            </a:r>
          </a:p>
          <a:p>
            <a:r>
              <a:rPr lang="ja-JP" altLang="en-US" sz="1400" dirty="0"/>
              <a:t>　</a:t>
            </a:r>
            <a:r>
              <a:rPr lang="en-US" altLang="ja-JP" sz="1400" dirty="0"/>
              <a:t>type=“image”</a:t>
            </a:r>
            <a:r>
              <a:rPr lang="ja-JP" altLang="en-US" sz="1400" dirty="0"/>
              <a:t>　　　 画像のボタン　</a:t>
            </a:r>
            <a:r>
              <a:rPr lang="en-US" altLang="ja-JP" sz="1400" dirty="0"/>
              <a:t>…</a:t>
            </a:r>
            <a:r>
              <a:rPr lang="en-US" altLang="ja-JP" sz="1400" dirty="0" err="1"/>
              <a:t>etc</a:t>
            </a:r>
            <a:endParaRPr kumimoji="1" lang="ja-JP" altLang="en-US" sz="1400" dirty="0"/>
          </a:p>
        </p:txBody>
      </p:sp>
      <p:sp>
        <p:nvSpPr>
          <p:cNvPr id="9" name="角丸四角形 8"/>
          <p:cNvSpPr/>
          <p:nvPr/>
        </p:nvSpPr>
        <p:spPr>
          <a:xfrm>
            <a:off x="4669489" y="2969374"/>
            <a:ext cx="1561190" cy="542305"/>
          </a:xfrm>
          <a:prstGeom prst="roundRect">
            <a:avLst/>
          </a:prstGeom>
          <a:solidFill>
            <a:schemeClr val="accent1">
              <a:alpha val="33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カギ線コネクタ 12"/>
          <p:cNvCxnSpPr>
            <a:cxnSpLocks/>
            <a:stCxn id="9" idx="2"/>
            <a:endCxn id="11" idx="3"/>
          </p:cNvCxnSpPr>
          <p:nvPr/>
        </p:nvCxnSpPr>
        <p:spPr>
          <a:xfrm rot="16200000" flipH="1">
            <a:off x="7287950" y="1673812"/>
            <a:ext cx="2203242" cy="5878975"/>
          </a:xfrm>
          <a:prstGeom prst="bentConnector4">
            <a:avLst>
              <a:gd name="adj1" fmla="val 26951"/>
              <a:gd name="adj2" fmla="val 103888"/>
            </a:avLst>
          </a:prstGeom>
          <a:ln w="22225">
            <a:solidFill>
              <a:srgbClr val="92D050"/>
            </a:solidFill>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3154805" y="4050166"/>
            <a:ext cx="6028384" cy="58477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ja-JP" sz="1600" dirty="0"/>
              <a:t>&lt;input&gt;</a:t>
            </a:r>
            <a:r>
              <a:rPr lang="ja-JP" altLang="en-US" sz="1600" dirty="0"/>
              <a:t>タグはテキスト入力欄や実行ボタン等、 </a:t>
            </a:r>
            <a:endParaRPr lang="en-US" altLang="ja-JP" sz="1600" dirty="0"/>
          </a:p>
          <a:p>
            <a:r>
              <a:rPr lang="ja-JP" altLang="en-US" sz="1600" dirty="0"/>
              <a:t>フォーム（</a:t>
            </a:r>
            <a:r>
              <a:rPr lang="en-US" altLang="ja-JP" sz="1600" dirty="0"/>
              <a:t>&lt;form&gt;</a:t>
            </a:r>
            <a:r>
              <a:rPr lang="ja-JP" altLang="en-US" sz="1600" dirty="0"/>
              <a:t>～</a:t>
            </a:r>
            <a:r>
              <a:rPr lang="en-US" altLang="ja-JP" sz="1600" dirty="0"/>
              <a:t>&lt;/form&gt;</a:t>
            </a:r>
            <a:r>
              <a:rPr lang="ja-JP" altLang="en-US" sz="1600" dirty="0"/>
              <a:t>）を構成する部品を作成するタグ</a:t>
            </a:r>
            <a:endParaRPr kumimoji="1" lang="ja-JP" altLang="en-US" sz="1600" dirty="0"/>
          </a:p>
        </p:txBody>
      </p:sp>
      <p:pic>
        <p:nvPicPr>
          <p:cNvPr id="42" name="図 41"/>
          <p:cNvPicPr>
            <a:picLocks noChangeAspect="1"/>
          </p:cNvPicPr>
          <p:nvPr/>
        </p:nvPicPr>
        <p:blipFill rotWithShape="1">
          <a:blip r:embed="rId3">
            <a:extLst>
              <a:ext uri="{28A0092B-C50C-407E-A947-70E740481C1C}">
                <a14:useLocalDpi xmlns:a14="http://schemas.microsoft.com/office/drawing/2010/main" val="0"/>
              </a:ext>
            </a:extLst>
          </a:blip>
          <a:srcRect l="1780" t="5557" r="12798"/>
          <a:stretch/>
        </p:blipFill>
        <p:spPr>
          <a:xfrm>
            <a:off x="2941856" y="5199565"/>
            <a:ext cx="4191989" cy="1359510"/>
          </a:xfrm>
          <a:prstGeom prst="rect">
            <a:avLst/>
          </a:prstGeom>
          <a:ln>
            <a:solidFill>
              <a:schemeClr val="tx1"/>
            </a:solidFill>
          </a:ln>
        </p:spPr>
      </p:pic>
      <p:sp>
        <p:nvSpPr>
          <p:cNvPr id="49" name="角丸四角形 48"/>
          <p:cNvSpPr/>
          <p:nvPr/>
        </p:nvSpPr>
        <p:spPr>
          <a:xfrm>
            <a:off x="3891154" y="2968921"/>
            <a:ext cx="692722" cy="542305"/>
          </a:xfrm>
          <a:prstGeom prst="roundRect">
            <a:avLst/>
          </a:prstGeom>
          <a:solidFill>
            <a:schemeClr val="accent1">
              <a:alpha val="33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0" name="カギ線コネクタ 49"/>
          <p:cNvCxnSpPr>
            <a:stCxn id="49" idx="1"/>
            <a:endCxn id="32" idx="1"/>
          </p:cNvCxnSpPr>
          <p:nvPr/>
        </p:nvCxnSpPr>
        <p:spPr>
          <a:xfrm rot="10800000" flipV="1">
            <a:off x="3154806" y="3240074"/>
            <a:ext cx="736349" cy="1102480"/>
          </a:xfrm>
          <a:prstGeom prst="bentConnector3">
            <a:avLst>
              <a:gd name="adj1" fmla="val 131045"/>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sp>
        <p:nvSpPr>
          <p:cNvPr id="51" name="テキスト ボックス 50"/>
          <p:cNvSpPr txBox="1"/>
          <p:nvPr/>
        </p:nvSpPr>
        <p:spPr>
          <a:xfrm>
            <a:off x="2458584" y="4838585"/>
            <a:ext cx="4263241" cy="369332"/>
          </a:xfrm>
          <a:prstGeom prst="rect">
            <a:avLst/>
          </a:prstGeom>
          <a:noFill/>
        </p:spPr>
        <p:txBody>
          <a:bodyPr wrap="square" rtlCol="0">
            <a:spAutoFit/>
          </a:bodyPr>
          <a:lstStyle/>
          <a:p>
            <a:r>
              <a:rPr lang="ja-JP" altLang="en-US" dirty="0"/>
              <a:t>例）三菱</a:t>
            </a:r>
            <a:r>
              <a:rPr lang="ja-JP" altLang="en-US" dirty="0" err="1"/>
              <a:t>ふ</a:t>
            </a:r>
            <a:r>
              <a:rPr lang="ja-JP" altLang="en-US" dirty="0"/>
              <a:t>そうの </a:t>
            </a:r>
            <a:r>
              <a:rPr lang="en-US" altLang="ja-JP" dirty="0"/>
              <a:t>kintone </a:t>
            </a:r>
            <a:r>
              <a:rPr lang="ja-JP" altLang="en-US" dirty="0"/>
              <a:t>事例より</a:t>
            </a:r>
            <a:endParaRPr kumimoji="1" lang="ja-JP" altLang="en-US" dirty="0"/>
          </a:p>
        </p:txBody>
      </p:sp>
      <p:sp>
        <p:nvSpPr>
          <p:cNvPr id="56" name="角丸四角形 55"/>
          <p:cNvSpPr/>
          <p:nvPr/>
        </p:nvSpPr>
        <p:spPr>
          <a:xfrm>
            <a:off x="6265183" y="2971126"/>
            <a:ext cx="545265" cy="297300"/>
          </a:xfrm>
          <a:prstGeom prst="roundRect">
            <a:avLst/>
          </a:prstGeom>
          <a:solidFill>
            <a:srgbClr val="FF0000">
              <a:alpha val="33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7" name="カギ線コネクタ 56"/>
          <p:cNvCxnSpPr>
            <a:cxnSpLocks/>
            <a:stCxn id="56" idx="3"/>
            <a:endCxn id="61" idx="1"/>
          </p:cNvCxnSpPr>
          <p:nvPr/>
        </p:nvCxnSpPr>
        <p:spPr>
          <a:xfrm flipV="1">
            <a:off x="6810448" y="3036770"/>
            <a:ext cx="1675881" cy="83006"/>
          </a:xfrm>
          <a:prstGeom prst="bentConnector3">
            <a:avLst>
              <a:gd name="adj1" fmla="val 50000"/>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テキスト ボックス 60"/>
          <p:cNvSpPr txBox="1"/>
          <p:nvPr/>
        </p:nvSpPr>
        <p:spPr>
          <a:xfrm>
            <a:off x="8486329" y="2652049"/>
            <a:ext cx="2862636" cy="769441"/>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en-US" altLang="ja-JP" sz="1600" dirty="0"/>
              <a:t>name </a:t>
            </a:r>
            <a:r>
              <a:rPr kumimoji="1" lang="ja-JP" altLang="en-US" sz="1600" dirty="0"/>
              <a:t>属性は必ずつけよう！</a:t>
            </a:r>
            <a:endParaRPr kumimoji="1" lang="en-US" altLang="ja-JP" sz="1600" dirty="0"/>
          </a:p>
          <a:p>
            <a:r>
              <a:rPr lang="ja-JP" altLang="en-US" sz="1400" dirty="0"/>
              <a:t>　送信されるときに、この変数</a:t>
            </a:r>
            <a:endParaRPr lang="en-US" altLang="ja-JP" sz="1400" dirty="0"/>
          </a:p>
          <a:p>
            <a:r>
              <a:rPr lang="ja-JP" altLang="en-US" sz="1400" dirty="0"/>
              <a:t>（箱）に入ってデータが送られる</a:t>
            </a:r>
            <a:endParaRPr kumimoji="1" lang="ja-JP" altLang="en-US" sz="1400" dirty="0"/>
          </a:p>
        </p:txBody>
      </p:sp>
    </p:spTree>
    <p:extLst>
      <p:ext uri="{BB962C8B-B14F-4D97-AF65-F5344CB8AC3E}">
        <p14:creationId xmlns:p14="http://schemas.microsoft.com/office/powerpoint/2010/main" val="4182620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lang="ja-JP" altLang="en-US" dirty="0"/>
              <a:t>事前準備（</a:t>
            </a:r>
            <a:r>
              <a:rPr lang="en-US" altLang="ja-JP" dirty="0"/>
              <a:t>p.20~</a:t>
            </a:r>
            <a:r>
              <a:rPr lang="ja-JP" altLang="en-US" dirty="0"/>
              <a:t>）</a:t>
            </a:r>
            <a:endParaRPr kumimoji="1" lang="ja-JP" altLang="en-US" dirty="0"/>
          </a:p>
        </p:txBody>
      </p:sp>
      <p:sp>
        <p:nvSpPr>
          <p:cNvPr id="6" name="コンテンツ プレースホルダー 5"/>
          <p:cNvSpPr>
            <a:spLocks noGrp="1"/>
          </p:cNvSpPr>
          <p:nvPr>
            <p:ph idx="1"/>
          </p:nvPr>
        </p:nvSpPr>
        <p:spPr>
          <a:xfrm>
            <a:off x="2589212" y="1529396"/>
            <a:ext cx="8915400" cy="2863700"/>
          </a:xfrm>
        </p:spPr>
        <p:txBody>
          <a:bodyPr/>
          <a:lstStyle/>
          <a:p>
            <a:r>
              <a:rPr lang="ja-JP" altLang="en-US" sz="2000" dirty="0"/>
              <a:t>ブラウザ：何でもよいが最新版</a:t>
            </a:r>
            <a:endParaRPr lang="en-US" altLang="ja-JP" sz="2000" dirty="0"/>
          </a:p>
          <a:p>
            <a:pPr marL="0" indent="0">
              <a:buNone/>
            </a:pPr>
            <a:r>
              <a:rPr lang="ja-JP" altLang="en-US" dirty="0"/>
              <a:t>　　</a:t>
            </a:r>
            <a:r>
              <a:rPr lang="en-US" altLang="ja-JP" dirty="0"/>
              <a:t>※</a:t>
            </a:r>
            <a:r>
              <a:rPr lang="ja-JP" altLang="en-US" dirty="0"/>
              <a:t>　</a:t>
            </a:r>
            <a:r>
              <a:rPr lang="en-US" altLang="ja-JP" dirty="0"/>
              <a:t>Chrome</a:t>
            </a:r>
            <a:r>
              <a:rPr lang="ja-JP" altLang="en-US" dirty="0"/>
              <a:t> の場合は、一部許可されていない動作が含まれるため、</a:t>
            </a:r>
            <a:endParaRPr lang="en-US" altLang="ja-JP" dirty="0"/>
          </a:p>
          <a:p>
            <a:pPr marL="0" indent="0">
              <a:buNone/>
            </a:pPr>
            <a:r>
              <a:rPr lang="ja-JP" altLang="en-US" dirty="0"/>
              <a:t>　　　　ブラウザを複数用意してください </a:t>
            </a:r>
            <a:r>
              <a:rPr lang="en-US" altLang="ja-JP" dirty="0"/>
              <a:t>(</a:t>
            </a:r>
            <a:r>
              <a:rPr lang="en-US" altLang="ja-JP" dirty="0" err="1"/>
              <a:t>FireFox</a:t>
            </a:r>
            <a:r>
              <a:rPr lang="ja-JP" altLang="en-US" dirty="0"/>
              <a:t>等</a:t>
            </a:r>
            <a:r>
              <a:rPr lang="en-US" altLang="ja-JP" dirty="0"/>
              <a:t>)</a:t>
            </a:r>
          </a:p>
          <a:p>
            <a:pPr marL="0" indent="0">
              <a:buNone/>
            </a:pPr>
            <a:r>
              <a:rPr lang="ja-JP" altLang="en-US" dirty="0"/>
              <a:t>　　</a:t>
            </a:r>
            <a:r>
              <a:rPr lang="en-US" altLang="ja-JP" dirty="0"/>
              <a:t>※</a:t>
            </a:r>
            <a:r>
              <a:rPr lang="ja-JP" altLang="en-US" dirty="0"/>
              <a:t>　講義は </a:t>
            </a:r>
            <a:r>
              <a:rPr lang="en-US" altLang="ja-JP" dirty="0"/>
              <a:t>Chrome </a:t>
            </a:r>
            <a:r>
              <a:rPr lang="ja-JP" altLang="en-US" dirty="0"/>
              <a:t>を使用します</a:t>
            </a:r>
            <a:endParaRPr lang="en-US" altLang="ja-JP" dirty="0"/>
          </a:p>
          <a:p>
            <a:pPr marL="0" indent="0">
              <a:buNone/>
            </a:pPr>
            <a:endParaRPr lang="en-US" altLang="ja-JP" dirty="0"/>
          </a:p>
          <a:p>
            <a:r>
              <a:rPr kumimoji="1" lang="ja-JP" altLang="en-US" sz="2000" dirty="0"/>
              <a:t>テキストエディタ：プログラム開発に特化したもの</a:t>
            </a:r>
            <a:endParaRPr kumimoji="1" lang="en-US" altLang="ja-JP" sz="2000" dirty="0"/>
          </a:p>
          <a:p>
            <a:pPr marL="0" indent="0">
              <a:buNone/>
            </a:pPr>
            <a:r>
              <a:rPr lang="ja-JP" altLang="en-US" dirty="0"/>
              <a:t>　　</a:t>
            </a:r>
            <a:r>
              <a:rPr lang="en-US" altLang="ja-JP" dirty="0"/>
              <a:t>※</a:t>
            </a:r>
            <a:r>
              <a:rPr lang="ja-JP" altLang="en-US"/>
              <a:t>　講義は </a:t>
            </a:r>
            <a:r>
              <a:rPr lang="en-US" altLang="ja-JP"/>
              <a:t>Sublime Text (Peso)/ Visual Studio Code(BB) </a:t>
            </a:r>
            <a:r>
              <a:rPr lang="ja-JP" altLang="en-US"/>
              <a:t>を使用します</a:t>
            </a:r>
            <a:endParaRPr lang="en-US" altLang="ja-JP" dirty="0"/>
          </a:p>
          <a:p>
            <a:pPr marL="0" indent="0">
              <a:buNone/>
            </a:pPr>
            <a:endParaRPr lang="en-US" altLang="ja-JP" sz="2000" dirty="0"/>
          </a:p>
          <a:p>
            <a:r>
              <a:rPr lang="ja-JP" altLang="en-US" sz="2000" dirty="0"/>
              <a:t>書籍：</a:t>
            </a:r>
            <a:r>
              <a:rPr lang="en-US" altLang="ja-JP" sz="2000" dirty="0"/>
              <a:t>『</a:t>
            </a:r>
            <a:r>
              <a:rPr lang="ja-JP" altLang="en-US" sz="2000" dirty="0"/>
              <a:t>確かな力が身につく</a:t>
            </a:r>
            <a:r>
              <a:rPr lang="en-US" altLang="ja-JP" sz="2000" dirty="0"/>
              <a:t>JavaScript</a:t>
            </a:r>
            <a:r>
              <a:rPr lang="ja-JP" altLang="en-US" sz="2000" dirty="0"/>
              <a:t>「超</a:t>
            </a:r>
            <a:r>
              <a:rPr lang="ja-JP" altLang="en-US" sz="2000"/>
              <a:t>」入門（第二版）</a:t>
            </a:r>
            <a:r>
              <a:rPr lang="en-US" altLang="ja-JP" sz="2000"/>
              <a:t>』</a:t>
            </a:r>
            <a:endParaRPr lang="en-US" altLang="ja-JP" sz="2000" dirty="0"/>
          </a:p>
          <a:p>
            <a:pPr marL="0" indent="0">
              <a:buNone/>
            </a:pPr>
            <a:r>
              <a:rPr lang="ja-JP" altLang="en-US" dirty="0"/>
              <a:t>　　</a:t>
            </a:r>
            <a:r>
              <a:rPr lang="en-US" altLang="ja-JP" dirty="0"/>
              <a:t>※</a:t>
            </a:r>
            <a:r>
              <a:rPr lang="ja-JP" altLang="en-US" dirty="0"/>
              <a:t>　この書籍に基づき、講義を行います</a:t>
            </a:r>
            <a:endParaRPr lang="en-US" altLang="ja-JP" dirty="0"/>
          </a:p>
          <a:p>
            <a:pPr marL="0" indent="0">
              <a:buNone/>
            </a:pPr>
            <a:endParaRPr lang="en-US" altLang="ja-JP" dirty="0"/>
          </a:p>
          <a:p>
            <a:r>
              <a:rPr lang="ja-JP" altLang="en-US" sz="2000" dirty="0"/>
              <a:t>サンプルデータのダウンロード：</a:t>
            </a:r>
            <a:r>
              <a:rPr lang="en-US" altLang="ja-JP" sz="2000" dirty="0"/>
              <a:t>http</a:t>
            </a:r>
            <a:r>
              <a:rPr lang="en-US" altLang="ja-JP" sz="2000"/>
              <a:t>://isbn2.sbcr.jp/01577/</a:t>
            </a:r>
            <a:endParaRPr lang="en-US" altLang="ja-JP" sz="2000" dirty="0"/>
          </a:p>
          <a:p>
            <a:endParaRPr lang="en-US" altLang="ja-JP" sz="2000" dirty="0"/>
          </a:p>
        </p:txBody>
      </p:sp>
    </p:spTree>
    <p:extLst>
      <p:ext uri="{BB962C8B-B14F-4D97-AF65-F5344CB8AC3E}">
        <p14:creationId xmlns:p14="http://schemas.microsoft.com/office/powerpoint/2010/main" val="19378030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B90BAB1C-6502-4337-A062-002C94D21B48}"/>
              </a:ext>
            </a:extLst>
          </p:cNvPr>
          <p:cNvPicPr>
            <a:picLocks noChangeAspect="1"/>
          </p:cNvPicPr>
          <p:nvPr/>
        </p:nvPicPr>
        <p:blipFill>
          <a:blip r:embed="rId2"/>
          <a:stretch>
            <a:fillRect/>
          </a:stretch>
        </p:blipFill>
        <p:spPr>
          <a:xfrm>
            <a:off x="3227614" y="2266589"/>
            <a:ext cx="6547671" cy="896190"/>
          </a:xfrm>
          <a:prstGeom prst="rect">
            <a:avLst/>
          </a:prstGeom>
        </p:spPr>
      </p:pic>
      <p:sp>
        <p:nvSpPr>
          <p:cNvPr id="2" name="タイトル 1"/>
          <p:cNvSpPr>
            <a:spLocks noGrp="1"/>
          </p:cNvSpPr>
          <p:nvPr>
            <p:ph type="title"/>
          </p:nvPr>
        </p:nvSpPr>
        <p:spPr/>
        <p:txBody>
          <a:bodyPr>
            <a:normAutofit/>
          </a:bodyPr>
          <a:lstStyle/>
          <a:p>
            <a:r>
              <a:rPr lang="ja-JP" altLang="en-US" dirty="0"/>
              <a:t>イベント</a:t>
            </a:r>
            <a:r>
              <a:rPr lang="ja-JP" altLang="en-US"/>
              <a:t>（</a:t>
            </a:r>
            <a:r>
              <a:rPr lang="en-US" altLang="ja-JP"/>
              <a:t>p.156~157</a:t>
            </a:r>
            <a:r>
              <a:rPr lang="ja-JP" altLang="en-US"/>
              <a:t>）</a:t>
            </a:r>
            <a:endParaRPr kumimoji="1" lang="ja-JP" altLang="en-US" dirty="0"/>
          </a:p>
        </p:txBody>
      </p:sp>
      <p:sp>
        <p:nvSpPr>
          <p:cNvPr id="4" name="コンテンツ プレースホルダー 3"/>
          <p:cNvSpPr>
            <a:spLocks noGrp="1"/>
          </p:cNvSpPr>
          <p:nvPr>
            <p:ph idx="1"/>
          </p:nvPr>
        </p:nvSpPr>
        <p:spPr>
          <a:xfrm>
            <a:off x="2589212" y="1529395"/>
            <a:ext cx="9089266" cy="4381827"/>
          </a:xfrm>
        </p:spPr>
        <p:txBody>
          <a:bodyPr/>
          <a:lstStyle/>
          <a:p>
            <a:r>
              <a:rPr lang="ja-JP" altLang="en-US" sz="2000" dirty="0"/>
              <a:t>・・・の前に処理をさせたい場合</a:t>
            </a:r>
            <a:endParaRPr lang="en-US" altLang="ja-JP" sz="1600" dirty="0"/>
          </a:p>
          <a:p>
            <a:pPr marL="0" indent="0">
              <a:buNone/>
            </a:pPr>
            <a:r>
              <a:rPr lang="en-US" altLang="ja-JP" sz="1600" dirty="0"/>
              <a:t>【JavaScript】</a:t>
            </a:r>
          </a:p>
          <a:p>
            <a:pPr marL="0" indent="0">
              <a:buNone/>
            </a:pPr>
            <a:endParaRPr lang="en-US" altLang="ja-JP" sz="1600" dirty="0"/>
          </a:p>
          <a:p>
            <a:pPr marL="0" indent="0">
              <a:buNone/>
            </a:pPr>
            <a:endParaRPr lang="en-US" altLang="ja-JP" sz="1600" dirty="0"/>
          </a:p>
          <a:p>
            <a:pPr marL="0" indent="0">
              <a:buNone/>
            </a:pPr>
            <a:endParaRPr lang="en-US" altLang="ja-JP" sz="1600" dirty="0"/>
          </a:p>
          <a:p>
            <a:pPr marL="0" indent="0">
              <a:buNone/>
            </a:pPr>
            <a:endParaRPr lang="en-US" altLang="ja-JP" sz="1600" dirty="0"/>
          </a:p>
          <a:p>
            <a:pPr marL="0" indent="0">
              <a:buNone/>
            </a:pPr>
            <a:endParaRPr lang="en-US" altLang="ja-JP" sz="1600" dirty="0"/>
          </a:p>
          <a:p>
            <a:pPr marL="0" indent="0">
              <a:buNone/>
            </a:pPr>
            <a:r>
              <a:rPr lang="en-US" altLang="ja-JP" sz="1600" dirty="0"/>
              <a:t> </a:t>
            </a:r>
            <a:r>
              <a:rPr lang="ja-JP" altLang="en-US" sz="1600" dirty="0"/>
              <a:t>他にも・・・</a:t>
            </a:r>
            <a:endParaRPr lang="en-US" altLang="ja-JP" sz="1600" dirty="0"/>
          </a:p>
        </p:txBody>
      </p:sp>
      <p:grpSp>
        <p:nvGrpSpPr>
          <p:cNvPr id="9" name="グループ化 8">
            <a:extLst>
              <a:ext uri="{FF2B5EF4-FFF2-40B4-BE49-F238E27FC236}">
                <a16:creationId xmlns:a16="http://schemas.microsoft.com/office/drawing/2014/main" id="{EFCBEE29-064E-4EBE-A5BC-8634D4BA3115}"/>
              </a:ext>
            </a:extLst>
          </p:cNvPr>
          <p:cNvGrpSpPr/>
          <p:nvPr/>
        </p:nvGrpSpPr>
        <p:grpSpPr>
          <a:xfrm>
            <a:off x="7014053" y="2558568"/>
            <a:ext cx="3310350" cy="637842"/>
            <a:chOff x="6999877" y="2615272"/>
            <a:chExt cx="3310350" cy="637842"/>
          </a:xfrm>
        </p:grpSpPr>
        <p:cxnSp>
          <p:nvCxnSpPr>
            <p:cNvPr id="17" name="直線コネクタ 16"/>
            <p:cNvCxnSpPr/>
            <p:nvPr/>
          </p:nvCxnSpPr>
          <p:spPr>
            <a:xfrm>
              <a:off x="6999877" y="2615903"/>
              <a:ext cx="98047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a:endCxn id="23" idx="1"/>
            </p:cNvCxnSpPr>
            <p:nvPr/>
          </p:nvCxnSpPr>
          <p:spPr>
            <a:xfrm>
              <a:off x="7490115" y="2615272"/>
              <a:ext cx="817251" cy="453176"/>
            </a:xfrm>
            <a:prstGeom prst="line">
              <a:avLst/>
            </a:prstGeom>
            <a:ln w="22225">
              <a:headEnd type="none"/>
              <a:tailEnd type="stealth"/>
            </a:ln>
          </p:spPr>
          <p:style>
            <a:lnRef idx="1">
              <a:schemeClr val="accent1"/>
            </a:lnRef>
            <a:fillRef idx="0">
              <a:schemeClr val="accent1"/>
            </a:fillRef>
            <a:effectRef idx="0">
              <a:schemeClr val="accent1"/>
            </a:effectRef>
            <a:fontRef idx="minor">
              <a:schemeClr val="tx1"/>
            </a:fontRef>
          </p:style>
        </p:cxnSp>
        <p:sp>
          <p:nvSpPr>
            <p:cNvPr id="23" name="テキスト ボックス 22"/>
            <p:cNvSpPr txBox="1"/>
            <p:nvPr/>
          </p:nvSpPr>
          <p:spPr>
            <a:xfrm>
              <a:off x="8307366" y="2883782"/>
              <a:ext cx="2002861"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ja-JP" altLang="en-US" b="1" dirty="0"/>
                <a:t>これがイベント</a:t>
              </a:r>
              <a:r>
                <a:rPr lang="ja-JP" altLang="en-US" b="1" dirty="0"/>
                <a:t> </a:t>
              </a:r>
              <a:r>
                <a:rPr lang="en-US" altLang="ja-JP" b="1" dirty="0"/>
                <a:t>!</a:t>
              </a:r>
            </a:p>
          </p:txBody>
        </p:sp>
      </p:grpSp>
      <p:sp>
        <p:nvSpPr>
          <p:cNvPr id="14" name="テキスト ボックス 13"/>
          <p:cNvSpPr txBox="1"/>
          <p:nvPr/>
        </p:nvSpPr>
        <p:spPr>
          <a:xfrm>
            <a:off x="3275524" y="3475424"/>
            <a:ext cx="6499761" cy="673018"/>
          </a:xfrm>
          <a:prstGeom prst="rect">
            <a:avLst/>
          </a:prstGeom>
        </p:spPr>
        <p:style>
          <a:lnRef idx="2">
            <a:schemeClr val="dk1"/>
          </a:lnRef>
          <a:fillRef idx="1">
            <a:schemeClr val="lt1"/>
          </a:fillRef>
          <a:effectRef idx="0">
            <a:schemeClr val="dk1"/>
          </a:effectRef>
          <a:fontRef idx="minor">
            <a:schemeClr val="dk1"/>
          </a:fontRef>
        </p:style>
        <p:txBody>
          <a:bodyPr wrap="square" rtlCol="0" anchor="ctr">
            <a:noAutofit/>
          </a:bodyPr>
          <a:lstStyle/>
          <a:p>
            <a:r>
              <a:rPr lang="ja-JP" altLang="en-US" sz="1600" dirty="0"/>
              <a:t>送信ボタンではなく、親要素の </a:t>
            </a:r>
            <a:r>
              <a:rPr lang="en-US" altLang="ja-JP" sz="1600" dirty="0"/>
              <a:t>form </a:t>
            </a:r>
            <a:r>
              <a:rPr lang="ja-JP" altLang="en-US" sz="1600" dirty="0"/>
              <a:t>にイベントが発生するので注意</a:t>
            </a:r>
            <a:endParaRPr lang="en-US" altLang="ja-JP" sz="1600" dirty="0"/>
          </a:p>
          <a:p>
            <a:r>
              <a:rPr lang="ja-JP" altLang="en-US" sz="1600" dirty="0"/>
              <a:t>（複数情報を送信したい場合、一括で送れるようにするため）</a:t>
            </a:r>
          </a:p>
        </p:txBody>
      </p:sp>
      <p:pic>
        <p:nvPicPr>
          <p:cNvPr id="15" name="図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1736" y="3171729"/>
            <a:ext cx="454119" cy="360901"/>
          </a:xfrm>
          <a:prstGeom prst="rect">
            <a:avLst/>
          </a:prstGeom>
        </p:spPr>
      </p:pic>
      <p:graphicFrame>
        <p:nvGraphicFramePr>
          <p:cNvPr id="7" name="表 6"/>
          <p:cNvGraphicFramePr>
            <a:graphicFrameLocks noGrp="1"/>
          </p:cNvGraphicFramePr>
          <p:nvPr>
            <p:extLst>
              <p:ext uri="{D42A27DB-BD31-4B8C-83A1-F6EECF244321}">
                <p14:modId xmlns:p14="http://schemas.microsoft.com/office/powerpoint/2010/main" val="25917926"/>
              </p:ext>
            </p:extLst>
          </p:nvPr>
        </p:nvGraphicFramePr>
        <p:xfrm>
          <a:off x="2799855" y="4466444"/>
          <a:ext cx="8030442" cy="2349918"/>
        </p:xfrm>
        <a:graphic>
          <a:graphicData uri="http://schemas.openxmlformats.org/drawingml/2006/table">
            <a:tbl>
              <a:tblPr/>
              <a:tblGrid>
                <a:gridCol w="2619108">
                  <a:extLst>
                    <a:ext uri="{9D8B030D-6E8A-4147-A177-3AD203B41FA5}">
                      <a16:colId xmlns:a16="http://schemas.microsoft.com/office/drawing/2014/main" val="20000"/>
                    </a:ext>
                  </a:extLst>
                </a:gridCol>
                <a:gridCol w="5411334">
                  <a:extLst>
                    <a:ext uri="{9D8B030D-6E8A-4147-A177-3AD203B41FA5}">
                      <a16:colId xmlns:a16="http://schemas.microsoft.com/office/drawing/2014/main" val="20001"/>
                    </a:ext>
                  </a:extLst>
                </a:gridCol>
              </a:tblGrid>
              <a:tr h="252000">
                <a:tc>
                  <a:txBody>
                    <a:bodyPr/>
                    <a:lstStyle/>
                    <a:p>
                      <a:pPr marL="0" marR="0" lvl="0" indent="0" algn="l" defTabSz="457200" rtl="0" eaLnBrk="1" fontAlgn="auto" latinLnBrk="1" hangingPunct="1">
                        <a:lnSpc>
                          <a:spcPct val="100000"/>
                        </a:lnSpc>
                        <a:spcBef>
                          <a:spcPts val="0"/>
                        </a:spcBef>
                        <a:spcAft>
                          <a:spcPts val="0"/>
                        </a:spcAft>
                        <a:buClrTx/>
                        <a:buSzTx/>
                        <a:buFontTx/>
                        <a:buNone/>
                        <a:tabLst/>
                        <a:defRPr/>
                      </a:pPr>
                      <a:r>
                        <a:rPr lang="en-US" sz="1400" u="sng" dirty="0" err="1">
                          <a:solidFill>
                            <a:srgbClr val="4472B9"/>
                          </a:solidFill>
                          <a:effectLst/>
                          <a:hlinkClick r:id="rId4"/>
                        </a:rPr>
                        <a:t>onBlur</a:t>
                      </a:r>
                      <a:r>
                        <a:rPr lang="en-US" sz="1400" u="sng" dirty="0">
                          <a:solidFill>
                            <a:srgbClr val="4472B9"/>
                          </a:solidFill>
                          <a:effectLst/>
                        </a:rPr>
                        <a:t> / </a:t>
                      </a:r>
                      <a:r>
                        <a:rPr lang="en-US" altLang="ja-JP" sz="1400" u="sng" dirty="0" err="1">
                          <a:solidFill>
                            <a:srgbClr val="4472B9"/>
                          </a:solidFill>
                          <a:effectLst/>
                          <a:hlinkClick r:id="rId4"/>
                        </a:rPr>
                        <a:t>onFocus</a:t>
                      </a:r>
                      <a:endParaRPr lang="en-US" altLang="ja-JP" sz="1400" dirty="0">
                        <a:effectLst/>
                      </a:endParaRPr>
                    </a:p>
                  </a:txBody>
                  <a:tcPr marL="29839" marR="29839" marT="23871" marB="2387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latinLnBrk="1"/>
                      <a:r>
                        <a:rPr lang="ja-JP" altLang="en-US" sz="1400" dirty="0">
                          <a:effectLst/>
                        </a:rPr>
                        <a:t>ページやフォーム要素からフォーカスが外れた</a:t>
                      </a:r>
                      <a:r>
                        <a:rPr lang="en-US" altLang="ja-JP" sz="1400" dirty="0">
                          <a:effectLst/>
                        </a:rPr>
                        <a:t>/</a:t>
                      </a:r>
                      <a:r>
                        <a:rPr lang="ja-JP" altLang="en-US" sz="1400" baseline="0" dirty="0">
                          <a:effectLst/>
                        </a:rPr>
                        <a:t>当たった</a:t>
                      </a:r>
                      <a:r>
                        <a:rPr lang="ja-JP" altLang="en-US" sz="1400" dirty="0">
                          <a:effectLst/>
                        </a:rPr>
                        <a:t>時に発生</a:t>
                      </a:r>
                    </a:p>
                  </a:txBody>
                  <a:tcPr marL="29839" marR="29839" marT="23871" marB="2387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252000">
                <a:tc>
                  <a:txBody>
                    <a:bodyPr/>
                    <a:lstStyle/>
                    <a:p>
                      <a:pPr latinLnBrk="1"/>
                      <a:r>
                        <a:rPr lang="en-US" sz="1400" u="sng" dirty="0" err="1">
                          <a:solidFill>
                            <a:srgbClr val="4472B9"/>
                          </a:solidFill>
                          <a:effectLst/>
                          <a:hlinkClick r:id="rId5"/>
                        </a:rPr>
                        <a:t>onChange</a:t>
                      </a:r>
                      <a:endParaRPr lang="en-US" sz="1400" dirty="0">
                        <a:effectLst/>
                      </a:endParaRPr>
                    </a:p>
                  </a:txBody>
                  <a:tcPr marL="29839" marR="29839" marT="23871" marB="2387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latinLnBrk="1"/>
                      <a:r>
                        <a:rPr lang="ja-JP" altLang="en-US" sz="1400" dirty="0">
                          <a:effectLst/>
                        </a:rPr>
                        <a:t>フォーム要素の選択、入力内容が変更された時に発生</a:t>
                      </a:r>
                    </a:p>
                  </a:txBody>
                  <a:tcPr marL="29839" marR="29839" marT="23871" marB="2387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52000">
                <a:tc>
                  <a:txBody>
                    <a:bodyPr/>
                    <a:lstStyle/>
                    <a:p>
                      <a:pPr latinLnBrk="1"/>
                      <a:r>
                        <a:rPr lang="en-US" sz="1400" u="sng" dirty="0" err="1">
                          <a:solidFill>
                            <a:srgbClr val="4472B9"/>
                          </a:solidFill>
                          <a:effectLst/>
                          <a:hlinkClick r:id="rId6"/>
                        </a:rPr>
                        <a:t>onSelect</a:t>
                      </a:r>
                      <a:endParaRPr lang="en-US" sz="1400" dirty="0">
                        <a:effectLst/>
                      </a:endParaRPr>
                    </a:p>
                  </a:txBody>
                  <a:tcPr marL="29839" marR="29839" marT="23871" marB="2387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latinLnBrk="1"/>
                      <a:r>
                        <a:rPr lang="ja-JP" altLang="en-US" sz="1400" dirty="0">
                          <a:effectLst/>
                        </a:rPr>
                        <a:t>テキストが選択された時に発生</a:t>
                      </a:r>
                    </a:p>
                  </a:txBody>
                  <a:tcPr marL="29839" marR="29839" marT="23871" marB="2387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52000">
                <a:tc>
                  <a:txBody>
                    <a:bodyPr/>
                    <a:lstStyle/>
                    <a:p>
                      <a:pPr latinLnBrk="1"/>
                      <a:r>
                        <a:rPr lang="en-US" sz="1400" u="sng" dirty="0" err="1">
                          <a:solidFill>
                            <a:srgbClr val="4472B9"/>
                          </a:solidFill>
                          <a:effectLst/>
                          <a:hlinkClick r:id="rId7"/>
                        </a:rPr>
                        <a:t>onSubmit</a:t>
                      </a:r>
                      <a:endParaRPr lang="en-US" sz="1400" dirty="0">
                        <a:effectLst/>
                      </a:endParaRPr>
                    </a:p>
                  </a:txBody>
                  <a:tcPr marL="29839" marR="29839" marT="23871" marB="2387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latinLnBrk="1"/>
                      <a:r>
                        <a:rPr lang="ja-JP" altLang="en-US" sz="1400" dirty="0">
                          <a:effectLst/>
                        </a:rPr>
                        <a:t>フォームを送信しようとした時に発生</a:t>
                      </a:r>
                    </a:p>
                  </a:txBody>
                  <a:tcPr marL="29839" marR="29839" marT="23871" marB="2387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252000">
                <a:tc>
                  <a:txBody>
                    <a:bodyPr/>
                    <a:lstStyle/>
                    <a:p>
                      <a:pPr latinLnBrk="1"/>
                      <a:r>
                        <a:rPr lang="en-US" sz="1400" u="sng" dirty="0" err="1">
                          <a:solidFill>
                            <a:srgbClr val="4472B9"/>
                          </a:solidFill>
                          <a:effectLst/>
                          <a:hlinkClick r:id="rId8"/>
                        </a:rPr>
                        <a:t>onLoad</a:t>
                      </a:r>
                      <a:endParaRPr lang="en-US" sz="1400" dirty="0">
                        <a:effectLst/>
                      </a:endParaRPr>
                    </a:p>
                  </a:txBody>
                  <a:tcPr marL="29839" marR="29839" marT="23871" marB="2387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latinLnBrk="1"/>
                      <a:r>
                        <a:rPr lang="ja-JP" altLang="en-US" sz="1400" dirty="0">
                          <a:effectLst/>
                        </a:rPr>
                        <a:t>ページや画像の読み込みが完了した時に発生</a:t>
                      </a:r>
                    </a:p>
                  </a:txBody>
                  <a:tcPr marL="29839" marR="29839" marT="23871" marB="2387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252000">
                <a:tc>
                  <a:txBody>
                    <a:bodyPr/>
                    <a:lstStyle/>
                    <a:p>
                      <a:pPr marL="0" marR="0" lvl="0" indent="0" algn="l" defTabSz="457200" rtl="0" eaLnBrk="1" fontAlgn="auto" latinLnBrk="1" hangingPunct="1">
                        <a:lnSpc>
                          <a:spcPct val="100000"/>
                        </a:lnSpc>
                        <a:spcBef>
                          <a:spcPts val="0"/>
                        </a:spcBef>
                        <a:spcAft>
                          <a:spcPts val="0"/>
                        </a:spcAft>
                        <a:buClrTx/>
                        <a:buSzTx/>
                        <a:buFontTx/>
                        <a:buNone/>
                        <a:tabLst/>
                        <a:defRPr/>
                      </a:pPr>
                      <a:r>
                        <a:rPr lang="en-US" sz="1400" u="sng" dirty="0" err="1">
                          <a:solidFill>
                            <a:srgbClr val="4472B9"/>
                          </a:solidFill>
                          <a:effectLst/>
                          <a:hlinkClick r:id="rId9"/>
                        </a:rPr>
                        <a:t>onClick</a:t>
                      </a:r>
                      <a:r>
                        <a:rPr lang="en-US" sz="1400" u="sng" dirty="0">
                          <a:solidFill>
                            <a:srgbClr val="4472B9"/>
                          </a:solidFill>
                          <a:effectLst/>
                        </a:rPr>
                        <a:t> /</a:t>
                      </a:r>
                      <a:r>
                        <a:rPr lang="en-US" sz="1400" u="sng" baseline="0" dirty="0">
                          <a:solidFill>
                            <a:srgbClr val="4472B9"/>
                          </a:solidFill>
                          <a:effectLst/>
                        </a:rPr>
                        <a:t> </a:t>
                      </a:r>
                      <a:r>
                        <a:rPr lang="en-US" altLang="ja-JP" sz="1400" u="sng" dirty="0" err="1">
                          <a:solidFill>
                            <a:srgbClr val="4472B9"/>
                          </a:solidFill>
                          <a:effectLst/>
                          <a:hlinkClick r:id="rId9"/>
                        </a:rPr>
                        <a:t>onDblClick</a:t>
                      </a:r>
                      <a:endParaRPr lang="en-US" altLang="ja-JP" sz="1400" dirty="0">
                        <a:effectLst/>
                      </a:endParaRPr>
                    </a:p>
                  </a:txBody>
                  <a:tcPr marL="29839" marR="29839" marT="23871" marB="2387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latinLnBrk="1"/>
                      <a:r>
                        <a:rPr lang="ja-JP" altLang="en-US" sz="1400" dirty="0">
                          <a:effectLst/>
                        </a:rPr>
                        <a:t>要素やリンクをクリック </a:t>
                      </a:r>
                      <a:r>
                        <a:rPr lang="en-US" altLang="ja-JP" sz="1400" dirty="0">
                          <a:effectLst/>
                        </a:rPr>
                        <a:t>/ </a:t>
                      </a:r>
                      <a:r>
                        <a:rPr lang="ja-JP" altLang="en-US" sz="1400" dirty="0">
                          <a:effectLst/>
                        </a:rPr>
                        <a:t>ダブルクリックした時に発生</a:t>
                      </a:r>
                    </a:p>
                  </a:txBody>
                  <a:tcPr marL="29839" marR="29839" marT="23871" marB="2387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252000">
                <a:tc>
                  <a:txBody>
                    <a:bodyPr/>
                    <a:lstStyle/>
                    <a:p>
                      <a:pPr marL="0" marR="0" lvl="0" indent="0" algn="l" defTabSz="457200" rtl="0" eaLnBrk="1" fontAlgn="auto" latinLnBrk="1" hangingPunct="1">
                        <a:lnSpc>
                          <a:spcPct val="100000"/>
                        </a:lnSpc>
                        <a:spcBef>
                          <a:spcPts val="0"/>
                        </a:spcBef>
                        <a:spcAft>
                          <a:spcPts val="0"/>
                        </a:spcAft>
                        <a:buClrTx/>
                        <a:buSzTx/>
                        <a:buFontTx/>
                        <a:buNone/>
                        <a:tabLst/>
                        <a:defRPr/>
                      </a:pPr>
                      <a:r>
                        <a:rPr lang="en-US" sz="1400" u="sng" dirty="0" err="1">
                          <a:solidFill>
                            <a:srgbClr val="4472B9"/>
                          </a:solidFill>
                          <a:effectLst/>
                          <a:hlinkClick r:id="rId10"/>
                        </a:rPr>
                        <a:t>onKeyDown</a:t>
                      </a:r>
                      <a:r>
                        <a:rPr lang="en-US" sz="1400" u="sng" dirty="0">
                          <a:solidFill>
                            <a:srgbClr val="4472B9"/>
                          </a:solidFill>
                          <a:effectLst/>
                        </a:rPr>
                        <a:t> / </a:t>
                      </a:r>
                      <a:r>
                        <a:rPr lang="en-US" altLang="ja-JP" sz="1400" u="sng" dirty="0" err="1">
                          <a:solidFill>
                            <a:srgbClr val="4472B9"/>
                          </a:solidFill>
                          <a:effectLst/>
                          <a:hlinkClick r:id="rId10"/>
                        </a:rPr>
                        <a:t>onKeyPress</a:t>
                      </a:r>
                      <a:endParaRPr lang="en-US" altLang="ja-JP" sz="1400" dirty="0">
                        <a:effectLst/>
                      </a:endParaRPr>
                    </a:p>
                  </a:txBody>
                  <a:tcPr marL="29839" marR="29839" marT="23871" marB="2387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latinLnBrk="1"/>
                      <a:r>
                        <a:rPr lang="ja-JP" altLang="en-US" sz="1400" dirty="0">
                          <a:effectLst/>
                        </a:rPr>
                        <a:t>キーを押した</a:t>
                      </a:r>
                      <a:r>
                        <a:rPr lang="en-US" altLang="ja-JP" sz="1400" baseline="0" dirty="0">
                          <a:effectLst/>
                        </a:rPr>
                        <a:t> / </a:t>
                      </a:r>
                      <a:r>
                        <a:rPr lang="ja-JP" altLang="en-US" sz="1400" baseline="0" dirty="0">
                          <a:effectLst/>
                        </a:rPr>
                        <a:t>押してる</a:t>
                      </a:r>
                      <a:r>
                        <a:rPr lang="ja-JP" altLang="en-US" sz="1400" dirty="0">
                          <a:effectLst/>
                        </a:rPr>
                        <a:t>時に発生</a:t>
                      </a:r>
                    </a:p>
                  </a:txBody>
                  <a:tcPr marL="29839" marR="29839" marT="23871" marB="2387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252000">
                <a:tc>
                  <a:txBody>
                    <a:bodyPr/>
                    <a:lstStyle/>
                    <a:p>
                      <a:pPr marL="0" marR="0" lvl="0" indent="0" algn="l" defTabSz="457200" rtl="0" eaLnBrk="1" fontAlgn="auto" latinLnBrk="1" hangingPunct="1">
                        <a:lnSpc>
                          <a:spcPct val="100000"/>
                        </a:lnSpc>
                        <a:spcBef>
                          <a:spcPts val="0"/>
                        </a:spcBef>
                        <a:spcAft>
                          <a:spcPts val="0"/>
                        </a:spcAft>
                        <a:buClrTx/>
                        <a:buSzTx/>
                        <a:buFontTx/>
                        <a:buNone/>
                        <a:tabLst/>
                        <a:defRPr/>
                      </a:pPr>
                      <a:r>
                        <a:rPr lang="en-US" sz="1400" u="sng" dirty="0" err="1">
                          <a:solidFill>
                            <a:srgbClr val="4472B9"/>
                          </a:solidFill>
                          <a:effectLst/>
                          <a:hlinkClick r:id="rId11"/>
                        </a:rPr>
                        <a:t>onMouseOut</a:t>
                      </a:r>
                      <a:r>
                        <a:rPr lang="en-US" sz="1400" u="sng" dirty="0">
                          <a:solidFill>
                            <a:srgbClr val="4472B9"/>
                          </a:solidFill>
                          <a:effectLst/>
                        </a:rPr>
                        <a:t> /</a:t>
                      </a:r>
                      <a:r>
                        <a:rPr lang="en-US" altLang="ja-JP" sz="1400" u="sng" dirty="0" err="1">
                          <a:solidFill>
                            <a:srgbClr val="4472B9"/>
                          </a:solidFill>
                          <a:effectLst/>
                          <a:hlinkClick r:id="rId11"/>
                        </a:rPr>
                        <a:t>onMouseOver</a:t>
                      </a:r>
                      <a:endParaRPr lang="en-US" altLang="ja-JP" sz="1400" dirty="0">
                        <a:effectLst/>
                      </a:endParaRPr>
                    </a:p>
                  </a:txBody>
                  <a:tcPr marL="29839" marR="29839" marT="23871" marB="2387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latinLnBrk="1"/>
                      <a:r>
                        <a:rPr lang="ja-JP" altLang="en-US" sz="1400" dirty="0">
                          <a:effectLst/>
                        </a:rPr>
                        <a:t>マウスが離れた</a:t>
                      </a:r>
                      <a:r>
                        <a:rPr lang="en-US" altLang="ja-JP" sz="1400" dirty="0">
                          <a:effectLst/>
                        </a:rPr>
                        <a:t>/</a:t>
                      </a:r>
                      <a:r>
                        <a:rPr lang="ja-JP" altLang="en-US" sz="1400" baseline="0" dirty="0">
                          <a:effectLst/>
                        </a:rPr>
                        <a:t>乗った</a:t>
                      </a:r>
                      <a:r>
                        <a:rPr lang="ja-JP" altLang="en-US" sz="1400" dirty="0">
                          <a:effectLst/>
                        </a:rPr>
                        <a:t>時に発生</a:t>
                      </a:r>
                    </a:p>
                  </a:txBody>
                  <a:tcPr marL="29839" marR="29839" marT="23871" marB="2387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252000">
                <a:tc>
                  <a:txBody>
                    <a:bodyPr/>
                    <a:lstStyle/>
                    <a:p>
                      <a:pPr latinLnBrk="1"/>
                      <a:r>
                        <a:rPr lang="en-US" sz="1400" u="sng" dirty="0" err="1">
                          <a:solidFill>
                            <a:srgbClr val="4472B9"/>
                          </a:solidFill>
                          <a:effectLst/>
                          <a:hlinkClick r:id="rId11"/>
                        </a:rPr>
                        <a:t>onMouseDown</a:t>
                      </a:r>
                      <a:endParaRPr lang="en-US" sz="1400" dirty="0">
                        <a:effectLst/>
                      </a:endParaRPr>
                    </a:p>
                  </a:txBody>
                  <a:tcPr marL="29839" marR="29839" marT="23871" marB="2387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latinLnBrk="1"/>
                      <a:r>
                        <a:rPr lang="ja-JP" altLang="en-US" sz="1400" dirty="0">
                          <a:effectLst/>
                        </a:rPr>
                        <a:t>マウスでクリックした時に発生</a:t>
                      </a:r>
                    </a:p>
                  </a:txBody>
                  <a:tcPr marL="29839" marR="29839" marT="23871" marB="2387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bl>
          </a:graphicData>
        </a:graphic>
      </p:graphicFrame>
      <p:sp>
        <p:nvSpPr>
          <p:cNvPr id="26" name="テキスト ボックス 25"/>
          <p:cNvSpPr txBox="1"/>
          <p:nvPr/>
        </p:nvSpPr>
        <p:spPr>
          <a:xfrm>
            <a:off x="10830297" y="6477808"/>
            <a:ext cx="767417" cy="338554"/>
          </a:xfrm>
          <a:prstGeom prst="rect">
            <a:avLst/>
          </a:prstGeom>
          <a:noFill/>
        </p:spPr>
        <p:txBody>
          <a:bodyPr wrap="square" rtlCol="0">
            <a:spAutoFit/>
          </a:bodyPr>
          <a:lstStyle/>
          <a:p>
            <a:r>
              <a:rPr lang="en-US" altLang="ja-JP" sz="1600" dirty="0"/>
              <a:t>…</a:t>
            </a:r>
            <a:r>
              <a:rPr lang="en-US" altLang="ja-JP" sz="1600" dirty="0" err="1"/>
              <a:t>etc</a:t>
            </a:r>
            <a:endParaRPr kumimoji="1" lang="ja-JP" altLang="en-US" sz="1600" dirty="0"/>
          </a:p>
        </p:txBody>
      </p:sp>
    </p:spTree>
    <p:extLst>
      <p:ext uri="{BB962C8B-B14F-4D97-AF65-F5344CB8AC3E}">
        <p14:creationId xmlns:p14="http://schemas.microsoft.com/office/powerpoint/2010/main" val="11223744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物体, 置き時計, 室内 が含まれている画像&#10;&#10;高い精度で生成された説明">
            <a:extLst>
              <a:ext uri="{FF2B5EF4-FFF2-40B4-BE49-F238E27FC236}">
                <a16:creationId xmlns:a16="http://schemas.microsoft.com/office/drawing/2014/main" id="{5A309316-CAFE-4D89-A686-E447CAFD0A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2710" y="5137585"/>
            <a:ext cx="7732115" cy="456031"/>
          </a:xfrm>
          <a:prstGeom prst="rect">
            <a:avLst/>
          </a:prstGeom>
        </p:spPr>
      </p:pic>
      <p:sp>
        <p:nvSpPr>
          <p:cNvPr id="2" name="タイトル 1"/>
          <p:cNvSpPr>
            <a:spLocks noGrp="1"/>
          </p:cNvSpPr>
          <p:nvPr>
            <p:ph type="title"/>
          </p:nvPr>
        </p:nvSpPr>
        <p:spPr/>
        <p:txBody>
          <a:bodyPr>
            <a:normAutofit/>
          </a:bodyPr>
          <a:lstStyle/>
          <a:p>
            <a:r>
              <a:rPr lang="ja-JP" altLang="en-US" dirty="0"/>
              <a:t>イベント</a:t>
            </a:r>
            <a:r>
              <a:rPr lang="ja-JP" altLang="en-US"/>
              <a:t>（</a:t>
            </a:r>
            <a:r>
              <a:rPr lang="en-US" altLang="ja-JP"/>
              <a:t>p.162~164</a:t>
            </a:r>
            <a:r>
              <a:rPr lang="ja-JP" altLang="en-US"/>
              <a:t>）</a:t>
            </a:r>
            <a:endParaRPr kumimoji="1" lang="ja-JP" altLang="en-US" dirty="0"/>
          </a:p>
        </p:txBody>
      </p:sp>
      <p:sp>
        <p:nvSpPr>
          <p:cNvPr id="4" name="コンテンツ プレースホルダー 3"/>
          <p:cNvSpPr>
            <a:spLocks noGrp="1"/>
          </p:cNvSpPr>
          <p:nvPr>
            <p:ph idx="1"/>
          </p:nvPr>
        </p:nvSpPr>
        <p:spPr>
          <a:xfrm>
            <a:off x="2589212" y="1529395"/>
            <a:ext cx="9089266" cy="4381827"/>
          </a:xfrm>
        </p:spPr>
        <p:txBody>
          <a:bodyPr/>
          <a:lstStyle/>
          <a:p>
            <a:r>
              <a:rPr lang="ja-JP" altLang="en-US" sz="2000"/>
              <a:t>補足）</a:t>
            </a:r>
            <a:r>
              <a:rPr lang="en-US" altLang="ja-JP" sz="2000"/>
              <a:t>event.preventDefault(); </a:t>
            </a:r>
            <a:r>
              <a:rPr lang="ja-JP" altLang="en-US" sz="2000" dirty="0"/>
              <a:t>をする理由</a:t>
            </a:r>
            <a:endParaRPr lang="en-US" altLang="ja-JP" sz="1600" dirty="0"/>
          </a:p>
          <a:p>
            <a:pPr marL="0" indent="0">
              <a:buNone/>
            </a:pPr>
            <a:r>
              <a:rPr lang="ja-JP" altLang="en-US" sz="1600" dirty="0"/>
              <a:t>　　　</a:t>
            </a:r>
            <a:r>
              <a:rPr lang="en-US" altLang="ja-JP" sz="1600" dirty="0"/>
              <a:t>HTML</a:t>
            </a:r>
            <a:r>
              <a:rPr lang="ja-JP" altLang="en-US" sz="1600" dirty="0"/>
              <a:t> タグの中には、基本動作があらかじめ定義されているものがある</a:t>
            </a:r>
            <a:endParaRPr lang="en-US" altLang="ja-JP" sz="1600" dirty="0"/>
          </a:p>
          <a:p>
            <a:pPr marL="0" indent="0">
              <a:buNone/>
            </a:pPr>
            <a:r>
              <a:rPr lang="ja-JP" altLang="en-US" sz="1600" dirty="0"/>
              <a:t>　　　しかし、</a:t>
            </a:r>
            <a:r>
              <a:rPr lang="en-US" altLang="ja-JP" sz="1600" dirty="0"/>
              <a:t>JavaScript </a:t>
            </a:r>
            <a:r>
              <a:rPr lang="ja-JP" altLang="en-US" sz="1600" dirty="0"/>
              <a:t>でイベントを取って別の動作をさせたい場合は、上記が邪魔になり</a:t>
            </a:r>
            <a:endParaRPr lang="en-US" altLang="ja-JP" sz="1600" dirty="0"/>
          </a:p>
          <a:p>
            <a:pPr marL="0" indent="0">
              <a:buNone/>
            </a:pPr>
            <a:r>
              <a:rPr lang="ja-JP" altLang="en-US" sz="1600" dirty="0"/>
              <a:t>　　　キャンセルしたいときがある</a:t>
            </a:r>
            <a:endParaRPr lang="en-US" altLang="ja-JP" sz="1600" dirty="0"/>
          </a:p>
          <a:p>
            <a:pPr marL="0" indent="0">
              <a:buNone/>
            </a:pPr>
            <a:r>
              <a:rPr lang="ja-JP" altLang="en-US" sz="1600" dirty="0"/>
              <a:t>　　　　　→　その</a:t>
            </a:r>
            <a:r>
              <a:rPr lang="ja-JP" altLang="en-US" sz="1600"/>
              <a:t>ため、イベントオブジェクトの</a:t>
            </a:r>
            <a:r>
              <a:rPr lang="en-US" altLang="ja-JP" sz="1600"/>
              <a:t> preventDefault(); </a:t>
            </a:r>
            <a:r>
              <a:rPr lang="ja-JP" altLang="en-US" sz="1600" dirty="0"/>
              <a:t>をする</a:t>
            </a:r>
            <a:r>
              <a:rPr lang="ja-JP" altLang="en-US" sz="1600"/>
              <a:t>ことがある</a:t>
            </a:r>
            <a:endParaRPr lang="en-US" altLang="ja-JP" sz="1600"/>
          </a:p>
          <a:p>
            <a:pPr marL="0" indent="0">
              <a:buNone/>
            </a:pPr>
            <a:r>
              <a:rPr lang="en-US" altLang="ja-JP" sz="1600"/>
              <a:t> </a:t>
            </a:r>
            <a:r>
              <a:rPr lang="ja-JP" altLang="en-US" sz="1600"/>
              <a:t>　　　　　</a:t>
            </a:r>
            <a:r>
              <a:rPr lang="en-US" altLang="ja-JP" sz="1600"/>
              <a:t>※ </a:t>
            </a:r>
            <a:r>
              <a:rPr lang="ja-JP" altLang="en-US" sz="1600"/>
              <a:t>イベントオブジェクトを使わずに、単に最後に</a:t>
            </a:r>
            <a:r>
              <a:rPr lang="en-US" altLang="ja-JP" sz="1600"/>
              <a:t> </a:t>
            </a:r>
            <a:r>
              <a:rPr lang="en-US" altLang="ja-JP" sz="1600" b="1"/>
              <a:t>return false; </a:t>
            </a:r>
            <a:r>
              <a:rPr lang="ja-JP" altLang="en-US" sz="1600"/>
              <a:t>をする方が良く見る</a:t>
            </a:r>
            <a:endParaRPr lang="en-US" altLang="ja-JP" sz="1600" dirty="0"/>
          </a:p>
          <a:p>
            <a:pPr marL="0" indent="0">
              <a:buNone/>
            </a:pPr>
            <a:endParaRPr lang="en-US" altLang="ja-JP" sz="1600" dirty="0"/>
          </a:p>
          <a:p>
            <a:r>
              <a:rPr lang="ja-JP" altLang="en-US" sz="2000" dirty="0"/>
              <a:t>補足）フォームの入力内容の読み取り</a:t>
            </a:r>
            <a:endParaRPr lang="en-US" altLang="ja-JP" sz="2000" dirty="0"/>
          </a:p>
          <a:p>
            <a:pPr marL="0" indent="0">
              <a:buNone/>
            </a:pPr>
            <a:r>
              <a:rPr lang="ja-JP" altLang="en-US" dirty="0"/>
              <a:t>　　　取得した</a:t>
            </a:r>
            <a:r>
              <a:rPr lang="en-US" altLang="ja-JP" dirty="0"/>
              <a:t>&lt;form&gt;</a:t>
            </a:r>
            <a:r>
              <a:rPr lang="ja-JP" altLang="en-US" dirty="0"/>
              <a:t>要素</a:t>
            </a:r>
            <a:r>
              <a:rPr lang="en-US" altLang="ja-JP" dirty="0"/>
              <a:t>.</a:t>
            </a:r>
            <a:r>
              <a:rPr lang="ja-JP" altLang="en-US" dirty="0"/>
              <a:t>読み取りたい部品の</a:t>
            </a:r>
            <a:r>
              <a:rPr lang="en-US" altLang="ja-JP" dirty="0"/>
              <a:t>name</a:t>
            </a:r>
            <a:r>
              <a:rPr lang="ja-JP" altLang="en-US" dirty="0"/>
              <a:t>属性</a:t>
            </a:r>
            <a:r>
              <a:rPr lang="en-US" altLang="ja-JP" dirty="0"/>
              <a:t>.value</a:t>
            </a:r>
          </a:p>
          <a:p>
            <a:pPr marL="0" indent="0">
              <a:buNone/>
            </a:pPr>
            <a:endParaRPr lang="en-US" altLang="ja-JP" sz="1600" dirty="0"/>
          </a:p>
        </p:txBody>
      </p:sp>
      <p:cxnSp>
        <p:nvCxnSpPr>
          <p:cNvPr id="13" name="直線コネクタ 12"/>
          <p:cNvCxnSpPr/>
          <p:nvPr/>
        </p:nvCxnSpPr>
        <p:spPr>
          <a:xfrm flipV="1">
            <a:off x="3382900" y="4941146"/>
            <a:ext cx="2103500" cy="8366"/>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6" name="直線コネクタ 15"/>
          <p:cNvCxnSpPr/>
          <p:nvPr/>
        </p:nvCxnSpPr>
        <p:spPr>
          <a:xfrm>
            <a:off x="4994719" y="5523772"/>
            <a:ext cx="4220533" cy="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8" name="直線コネクタ 17"/>
          <p:cNvCxnSpPr/>
          <p:nvPr/>
        </p:nvCxnSpPr>
        <p:spPr>
          <a:xfrm>
            <a:off x="5637232" y="4937711"/>
            <a:ext cx="3091132" cy="3435"/>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0" name="直線コネクタ 19"/>
          <p:cNvCxnSpPr/>
          <p:nvPr/>
        </p:nvCxnSpPr>
        <p:spPr>
          <a:xfrm>
            <a:off x="9304729" y="5520337"/>
            <a:ext cx="634918" cy="3435"/>
          </a:xfrm>
          <a:prstGeom prst="line">
            <a:avLst/>
          </a:prstGeom>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10517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Date </a:t>
            </a:r>
            <a:r>
              <a:rPr lang="ja-JP" altLang="en-US" dirty="0"/>
              <a:t>オブジェクト</a:t>
            </a:r>
            <a:r>
              <a:rPr lang="ja-JP" altLang="en-US"/>
              <a:t>（</a:t>
            </a:r>
            <a:r>
              <a:rPr lang="en-US" altLang="ja-JP"/>
              <a:t>p.167~169</a:t>
            </a:r>
            <a:r>
              <a:rPr lang="ja-JP" altLang="en-US"/>
              <a:t>）</a:t>
            </a:r>
            <a:endParaRPr kumimoji="1" lang="ja-JP" altLang="en-US" dirty="0"/>
          </a:p>
        </p:txBody>
      </p:sp>
      <p:sp>
        <p:nvSpPr>
          <p:cNvPr id="4" name="コンテンツ プレースホルダー 3"/>
          <p:cNvSpPr>
            <a:spLocks noGrp="1"/>
          </p:cNvSpPr>
          <p:nvPr>
            <p:ph idx="1"/>
          </p:nvPr>
        </p:nvSpPr>
        <p:spPr>
          <a:xfrm>
            <a:off x="2589212" y="1529395"/>
            <a:ext cx="9089266" cy="4381827"/>
          </a:xfrm>
        </p:spPr>
        <p:txBody>
          <a:bodyPr/>
          <a:lstStyle/>
          <a:p>
            <a:r>
              <a:rPr lang="en-US" altLang="ja-JP" sz="2000" dirty="0"/>
              <a:t>Date </a:t>
            </a:r>
            <a:r>
              <a:rPr lang="ja-JP" altLang="en-US" sz="2000" dirty="0"/>
              <a:t>オブジェクトで出来ること</a:t>
            </a:r>
            <a:endParaRPr lang="en-US" altLang="ja-JP" sz="2000" dirty="0"/>
          </a:p>
          <a:p>
            <a:pPr lvl="1">
              <a:buFont typeface="Wingdings" panose="05000000000000000000" pitchFamily="2" charset="2"/>
              <a:buChar char="p"/>
            </a:pPr>
            <a:r>
              <a:rPr lang="ja-JP" altLang="en-US" dirty="0"/>
              <a:t>現在日時を取得する</a:t>
            </a:r>
            <a:endParaRPr lang="en-US" altLang="ja-JP" dirty="0"/>
          </a:p>
          <a:p>
            <a:pPr lvl="1">
              <a:buFont typeface="Wingdings" panose="05000000000000000000" pitchFamily="2" charset="2"/>
              <a:buChar char="p"/>
            </a:pPr>
            <a:r>
              <a:rPr lang="ja-JP" altLang="en-US" dirty="0"/>
              <a:t>過去や未来の日時を設定する</a:t>
            </a:r>
            <a:endParaRPr lang="en-US" altLang="ja-JP" dirty="0"/>
          </a:p>
          <a:p>
            <a:pPr lvl="1">
              <a:buFont typeface="Wingdings" panose="05000000000000000000" pitchFamily="2" charset="2"/>
              <a:buChar char="p"/>
            </a:pPr>
            <a:r>
              <a:rPr lang="ja-JP" altLang="en-US" dirty="0"/>
              <a:t>日時の計算をする</a:t>
            </a:r>
            <a:endParaRPr lang="en-US" altLang="ja-JP" dirty="0"/>
          </a:p>
          <a:p>
            <a:endParaRPr lang="en-US" altLang="ja-JP" sz="1600" dirty="0"/>
          </a:p>
          <a:p>
            <a:r>
              <a:rPr lang="en-US" altLang="ja-JP" dirty="0"/>
              <a:t>Date</a:t>
            </a:r>
            <a:r>
              <a:rPr lang="ja-JP" altLang="en-US" dirty="0"/>
              <a:t> オブジェクトのメソッド（</a:t>
            </a:r>
            <a:r>
              <a:rPr lang="en-US" altLang="ja-JP" dirty="0"/>
              <a:t>get</a:t>
            </a:r>
            <a:r>
              <a:rPr lang="ja-JP" altLang="en-US" dirty="0"/>
              <a:t> 以外にもあります　例：</a:t>
            </a:r>
            <a:r>
              <a:rPr lang="en-US" altLang="ja-JP" dirty="0"/>
              <a:t>set</a:t>
            </a:r>
            <a:r>
              <a:rPr lang="ja-JP" altLang="en-US" dirty="0"/>
              <a:t>）</a:t>
            </a:r>
            <a:endParaRPr lang="en-US" altLang="ja-JP" dirty="0"/>
          </a:p>
          <a:p>
            <a:pPr marL="0" indent="0">
              <a:buNone/>
            </a:pPr>
            <a:endParaRPr lang="en-US" altLang="ja-JP" sz="1600" dirty="0"/>
          </a:p>
        </p:txBody>
      </p:sp>
      <p:graphicFrame>
        <p:nvGraphicFramePr>
          <p:cNvPr id="5" name="表 4"/>
          <p:cNvGraphicFramePr>
            <a:graphicFrameLocks noGrp="1"/>
          </p:cNvGraphicFramePr>
          <p:nvPr>
            <p:extLst>
              <p:ext uri="{D42A27DB-BD31-4B8C-83A1-F6EECF244321}">
                <p14:modId xmlns:p14="http://schemas.microsoft.com/office/powerpoint/2010/main" val="104558472"/>
              </p:ext>
            </p:extLst>
          </p:nvPr>
        </p:nvGraphicFramePr>
        <p:xfrm>
          <a:off x="3309208" y="3950523"/>
          <a:ext cx="6274179" cy="2482656"/>
        </p:xfrm>
        <a:graphic>
          <a:graphicData uri="http://schemas.openxmlformats.org/drawingml/2006/table">
            <a:tbl>
              <a:tblPr/>
              <a:tblGrid>
                <a:gridCol w="585898">
                  <a:extLst>
                    <a:ext uri="{9D8B030D-6E8A-4147-A177-3AD203B41FA5}">
                      <a16:colId xmlns:a16="http://schemas.microsoft.com/office/drawing/2014/main" val="20000"/>
                    </a:ext>
                  </a:extLst>
                </a:gridCol>
                <a:gridCol w="724395">
                  <a:extLst>
                    <a:ext uri="{9D8B030D-6E8A-4147-A177-3AD203B41FA5}">
                      <a16:colId xmlns:a16="http://schemas.microsoft.com/office/drawing/2014/main" val="20001"/>
                    </a:ext>
                  </a:extLst>
                </a:gridCol>
                <a:gridCol w="1520042">
                  <a:extLst>
                    <a:ext uri="{9D8B030D-6E8A-4147-A177-3AD203B41FA5}">
                      <a16:colId xmlns:a16="http://schemas.microsoft.com/office/drawing/2014/main" val="20002"/>
                    </a:ext>
                  </a:extLst>
                </a:gridCol>
                <a:gridCol w="3443844">
                  <a:extLst>
                    <a:ext uri="{9D8B030D-6E8A-4147-A177-3AD203B41FA5}">
                      <a16:colId xmlns:a16="http://schemas.microsoft.com/office/drawing/2014/main" val="20003"/>
                    </a:ext>
                  </a:extLst>
                </a:gridCol>
              </a:tblGrid>
              <a:tr h="224950">
                <a:tc>
                  <a:txBody>
                    <a:bodyPr/>
                    <a:lstStyle/>
                    <a:p>
                      <a:r>
                        <a:rPr lang="ja-JP" altLang="en-US" sz="1400" dirty="0">
                          <a:solidFill>
                            <a:srgbClr val="000000"/>
                          </a:solidFill>
                          <a:effectLst/>
                        </a:rPr>
                        <a:t>分類</a:t>
                      </a:r>
                    </a:p>
                  </a:txBody>
                  <a:tcPr marL="19392" marR="19392" marT="19392" marB="19392"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0F0F0"/>
                    </a:solidFill>
                  </a:tcPr>
                </a:tc>
                <a:tc>
                  <a:txBody>
                    <a:bodyPr/>
                    <a:lstStyle/>
                    <a:p>
                      <a:r>
                        <a:rPr lang="ja-JP" altLang="en-US" sz="1400">
                          <a:solidFill>
                            <a:srgbClr val="000000"/>
                          </a:solidFill>
                          <a:effectLst/>
                        </a:rPr>
                        <a:t>内容</a:t>
                      </a:r>
                    </a:p>
                  </a:txBody>
                  <a:tcPr marL="19392" marR="19392" marT="19392" marB="19392"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0F0F0"/>
                    </a:solidFill>
                  </a:tcPr>
                </a:tc>
                <a:tc>
                  <a:txBody>
                    <a:bodyPr/>
                    <a:lstStyle/>
                    <a:p>
                      <a:r>
                        <a:rPr lang="ja-JP" altLang="en-US" sz="1400">
                          <a:solidFill>
                            <a:srgbClr val="000000"/>
                          </a:solidFill>
                          <a:effectLst/>
                        </a:rPr>
                        <a:t>メソッド</a:t>
                      </a:r>
                    </a:p>
                  </a:txBody>
                  <a:tcPr marL="19392" marR="19392" marT="19392" marB="19392"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0F0F0"/>
                    </a:solidFill>
                  </a:tcPr>
                </a:tc>
                <a:tc>
                  <a:txBody>
                    <a:bodyPr/>
                    <a:lstStyle/>
                    <a:p>
                      <a:r>
                        <a:rPr lang="ja-JP" altLang="en-US" sz="1400">
                          <a:solidFill>
                            <a:srgbClr val="000000"/>
                          </a:solidFill>
                          <a:effectLst/>
                        </a:rPr>
                        <a:t>戻り値</a:t>
                      </a:r>
                    </a:p>
                  </a:txBody>
                  <a:tcPr marL="19392" marR="19392" marT="19392" marB="19392"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0F0F0"/>
                    </a:solidFill>
                  </a:tcPr>
                </a:tc>
                <a:extLst>
                  <a:ext uri="{0D108BD9-81ED-4DB2-BD59-A6C34878D82A}">
                    <a16:rowId xmlns:a16="http://schemas.microsoft.com/office/drawing/2014/main" val="10000"/>
                  </a:ext>
                </a:extLst>
              </a:tr>
              <a:tr h="396000">
                <a:tc rowSpan="4">
                  <a:txBody>
                    <a:bodyPr/>
                    <a:lstStyle/>
                    <a:p>
                      <a:r>
                        <a:rPr lang="ja-JP" altLang="en-US" sz="1400">
                          <a:effectLst/>
                        </a:rPr>
                        <a:t>日付</a:t>
                      </a:r>
                    </a:p>
                  </a:txBody>
                  <a:tcPr marL="19392" marR="19392" marT="19392" marB="19392"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ja-JP" altLang="en-US" sz="1400" dirty="0">
                          <a:effectLst/>
                        </a:rPr>
                        <a:t>年</a:t>
                      </a:r>
                    </a:p>
                  </a:txBody>
                  <a:tcPr marL="19392" marR="19392" marT="19392" marB="19392"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sz="1400">
                          <a:effectLst/>
                        </a:rPr>
                        <a:t>getFullYear()</a:t>
                      </a:r>
                    </a:p>
                  </a:txBody>
                  <a:tcPr marL="19392" marR="19392" marT="19392" marB="19392"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ja-JP" sz="1400" dirty="0">
                          <a:effectLst/>
                        </a:rPr>
                        <a:t>2</a:t>
                      </a:r>
                      <a:r>
                        <a:rPr lang="ja-JP" altLang="en-US" sz="1400" dirty="0">
                          <a:effectLst/>
                        </a:rPr>
                        <a:t>桁の省略形ではない、世紀を含めた数値</a:t>
                      </a:r>
                      <a:br>
                        <a:rPr lang="ja-JP" altLang="en-US" sz="1400" dirty="0">
                          <a:effectLst/>
                        </a:rPr>
                      </a:br>
                      <a:r>
                        <a:rPr lang="en-US" altLang="ja-JP" sz="1400" dirty="0">
                          <a:effectLst/>
                        </a:rPr>
                        <a:t>(</a:t>
                      </a:r>
                      <a:r>
                        <a:rPr lang="ja-JP" altLang="en-US" sz="1400" dirty="0">
                          <a:effectLst/>
                        </a:rPr>
                        <a:t>たとえば</a:t>
                      </a:r>
                      <a:r>
                        <a:rPr lang="en-US" altLang="ja-JP" sz="1400" dirty="0">
                          <a:effectLst/>
                        </a:rPr>
                        <a:t>1998</a:t>
                      </a:r>
                      <a:r>
                        <a:rPr lang="ja-JP" altLang="en-US" sz="1400" dirty="0">
                          <a:effectLst/>
                        </a:rPr>
                        <a:t>年は、</a:t>
                      </a:r>
                      <a:r>
                        <a:rPr lang="en-US" altLang="ja-JP" sz="1400" dirty="0">
                          <a:effectLst/>
                        </a:rPr>
                        <a:t>"98"</a:t>
                      </a:r>
                      <a:r>
                        <a:rPr lang="ja-JP" altLang="en-US" sz="1400" dirty="0">
                          <a:effectLst/>
                        </a:rPr>
                        <a:t>ではなく</a:t>
                      </a:r>
                      <a:r>
                        <a:rPr lang="en-US" altLang="ja-JP" sz="1400" dirty="0">
                          <a:effectLst/>
                        </a:rPr>
                        <a:t>"1998")</a:t>
                      </a:r>
                    </a:p>
                  </a:txBody>
                  <a:tcPr marL="19392" marR="19392" marT="19392" marB="19392"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vMerge="1">
                  <a:txBody>
                    <a:bodyPr/>
                    <a:lstStyle/>
                    <a:p>
                      <a:endParaRPr kumimoji="1" lang="ja-JP" altLang="en-US"/>
                    </a:p>
                  </a:txBody>
                  <a:tcPr/>
                </a:tc>
                <a:tc>
                  <a:txBody>
                    <a:bodyPr/>
                    <a:lstStyle/>
                    <a:p>
                      <a:r>
                        <a:rPr lang="ja-JP" altLang="en-US" sz="1400">
                          <a:effectLst/>
                        </a:rPr>
                        <a:t>月</a:t>
                      </a:r>
                    </a:p>
                  </a:txBody>
                  <a:tcPr marL="19392" marR="19392" marT="19392" marB="19392"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sz="1400" dirty="0">
                          <a:effectLst/>
                        </a:rPr>
                        <a:t>getMonth()</a:t>
                      </a:r>
                    </a:p>
                  </a:txBody>
                  <a:tcPr marL="19392" marR="19392" marT="19392" marB="19392"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ja-JP" sz="1400" b="1" i="0" dirty="0">
                          <a:solidFill>
                            <a:srgbClr val="FF0000"/>
                          </a:solidFill>
                          <a:effectLst/>
                        </a:rPr>
                        <a:t>0</a:t>
                      </a:r>
                      <a:r>
                        <a:rPr lang="ja-JP" altLang="en-US" sz="1400" b="1" i="0" dirty="0">
                          <a:solidFill>
                            <a:srgbClr val="FF0000"/>
                          </a:solidFill>
                          <a:effectLst/>
                        </a:rPr>
                        <a:t> </a:t>
                      </a:r>
                      <a:r>
                        <a:rPr lang="en-US" altLang="ja-JP" sz="1400" b="1" i="0" dirty="0">
                          <a:solidFill>
                            <a:srgbClr val="FF0000"/>
                          </a:solidFill>
                          <a:effectLst/>
                        </a:rPr>
                        <a:t>(1</a:t>
                      </a:r>
                      <a:r>
                        <a:rPr lang="ja-JP" altLang="en-US" sz="1400" b="1" i="0" dirty="0">
                          <a:solidFill>
                            <a:srgbClr val="FF0000"/>
                          </a:solidFill>
                          <a:effectLst/>
                        </a:rPr>
                        <a:t>月</a:t>
                      </a:r>
                      <a:r>
                        <a:rPr lang="en-US" altLang="ja-JP" sz="1400" b="1" i="0" dirty="0">
                          <a:solidFill>
                            <a:srgbClr val="FF0000"/>
                          </a:solidFill>
                          <a:effectLst/>
                        </a:rPr>
                        <a:t>) </a:t>
                      </a:r>
                      <a:r>
                        <a:rPr lang="ja-JP" altLang="en-US" sz="1400" b="1" i="0" dirty="0">
                          <a:solidFill>
                            <a:srgbClr val="FF0000"/>
                          </a:solidFill>
                          <a:effectLst/>
                        </a:rPr>
                        <a:t>から</a:t>
                      </a:r>
                      <a:r>
                        <a:rPr lang="en-US" altLang="ja-JP" sz="1400" b="1" i="0" dirty="0">
                          <a:solidFill>
                            <a:srgbClr val="FF0000"/>
                          </a:solidFill>
                          <a:effectLst/>
                        </a:rPr>
                        <a:t>11 (12</a:t>
                      </a:r>
                      <a:r>
                        <a:rPr lang="ja-JP" altLang="en-US" sz="1400" b="1" i="0" dirty="0">
                          <a:solidFill>
                            <a:srgbClr val="FF0000"/>
                          </a:solidFill>
                          <a:effectLst/>
                        </a:rPr>
                        <a:t>月</a:t>
                      </a:r>
                      <a:r>
                        <a:rPr lang="en-US" altLang="ja-JP" sz="1400" b="1" i="0" dirty="0">
                          <a:solidFill>
                            <a:srgbClr val="FF0000"/>
                          </a:solidFill>
                          <a:effectLst/>
                        </a:rPr>
                        <a:t>) </a:t>
                      </a:r>
                      <a:r>
                        <a:rPr lang="ja-JP" altLang="en-US" sz="1400" b="1" i="0" dirty="0">
                          <a:solidFill>
                            <a:srgbClr val="FF0000"/>
                          </a:solidFill>
                          <a:effectLst/>
                        </a:rPr>
                        <a:t>まで</a:t>
                      </a:r>
                    </a:p>
                  </a:txBody>
                  <a:tcPr marL="19392" marR="19392" marT="19392" marB="19392"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0">
                <a:tc vMerge="1">
                  <a:txBody>
                    <a:bodyPr/>
                    <a:lstStyle/>
                    <a:p>
                      <a:endParaRPr kumimoji="1" lang="ja-JP" altLang="en-US"/>
                    </a:p>
                  </a:txBody>
                  <a:tcPr/>
                </a:tc>
                <a:tc>
                  <a:txBody>
                    <a:bodyPr/>
                    <a:lstStyle/>
                    <a:p>
                      <a:r>
                        <a:rPr lang="ja-JP" altLang="en-US" sz="1400">
                          <a:effectLst/>
                        </a:rPr>
                        <a:t>日</a:t>
                      </a:r>
                    </a:p>
                  </a:txBody>
                  <a:tcPr marL="19392" marR="19392" marT="19392" marB="19392"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sz="1400">
                          <a:effectLst/>
                        </a:rPr>
                        <a:t>getDate()</a:t>
                      </a:r>
                    </a:p>
                  </a:txBody>
                  <a:tcPr marL="19392" marR="19392" marT="19392" marB="19392"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ja-JP" sz="1400">
                          <a:effectLst/>
                        </a:rPr>
                        <a:t>1</a:t>
                      </a:r>
                      <a:r>
                        <a:rPr lang="ja-JP" altLang="en-US" sz="1400">
                          <a:effectLst/>
                        </a:rPr>
                        <a:t>から</a:t>
                      </a:r>
                      <a:r>
                        <a:rPr lang="en-US" altLang="ja-JP" sz="1400">
                          <a:effectLst/>
                        </a:rPr>
                        <a:t>31</a:t>
                      </a:r>
                      <a:r>
                        <a:rPr lang="ja-JP" altLang="en-US" sz="1400">
                          <a:effectLst/>
                        </a:rPr>
                        <a:t>まで</a:t>
                      </a:r>
                    </a:p>
                  </a:txBody>
                  <a:tcPr marL="19392" marR="19392" marT="19392" marB="19392"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vMerge="1">
                  <a:txBody>
                    <a:bodyPr/>
                    <a:lstStyle/>
                    <a:p>
                      <a:endParaRPr kumimoji="1" lang="ja-JP" altLang="en-US"/>
                    </a:p>
                  </a:txBody>
                  <a:tcPr/>
                </a:tc>
                <a:tc>
                  <a:txBody>
                    <a:bodyPr/>
                    <a:lstStyle/>
                    <a:p>
                      <a:r>
                        <a:rPr lang="ja-JP" altLang="en-US" sz="1400">
                          <a:effectLst/>
                        </a:rPr>
                        <a:t>曜日</a:t>
                      </a:r>
                    </a:p>
                  </a:txBody>
                  <a:tcPr marL="19392" marR="19392" marT="19392" marB="19392"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sz="1400">
                          <a:effectLst/>
                        </a:rPr>
                        <a:t>getDay()</a:t>
                      </a:r>
                    </a:p>
                  </a:txBody>
                  <a:tcPr marL="19392" marR="19392" marT="19392" marB="19392"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ja-JP" sz="1400" dirty="0">
                          <a:effectLst/>
                        </a:rPr>
                        <a:t>0 (</a:t>
                      </a:r>
                      <a:r>
                        <a:rPr lang="ja-JP" altLang="en-US" sz="1400" dirty="0">
                          <a:effectLst/>
                        </a:rPr>
                        <a:t>日曜日</a:t>
                      </a:r>
                      <a:r>
                        <a:rPr lang="en-US" altLang="ja-JP" sz="1400" dirty="0">
                          <a:effectLst/>
                        </a:rPr>
                        <a:t>) </a:t>
                      </a:r>
                      <a:r>
                        <a:rPr lang="ja-JP" altLang="en-US" sz="1400" dirty="0">
                          <a:effectLst/>
                        </a:rPr>
                        <a:t>から</a:t>
                      </a:r>
                      <a:r>
                        <a:rPr lang="en-US" altLang="ja-JP" sz="1400" dirty="0">
                          <a:effectLst/>
                        </a:rPr>
                        <a:t>6 (</a:t>
                      </a:r>
                      <a:r>
                        <a:rPr lang="ja-JP" altLang="en-US" sz="1400" dirty="0">
                          <a:effectLst/>
                        </a:rPr>
                        <a:t>土曜日</a:t>
                      </a:r>
                      <a:r>
                        <a:rPr lang="en-US" altLang="ja-JP" sz="1400" dirty="0">
                          <a:effectLst/>
                        </a:rPr>
                        <a:t>) </a:t>
                      </a:r>
                      <a:r>
                        <a:rPr lang="ja-JP" altLang="en-US" sz="1400" dirty="0">
                          <a:effectLst/>
                        </a:rPr>
                        <a:t>まで</a:t>
                      </a:r>
                    </a:p>
                  </a:txBody>
                  <a:tcPr marL="19392" marR="19392" marT="19392" marB="19392"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216000">
                <a:tc rowSpan="4">
                  <a:txBody>
                    <a:bodyPr/>
                    <a:lstStyle/>
                    <a:p>
                      <a:r>
                        <a:rPr lang="ja-JP" altLang="en-US" sz="1400">
                          <a:effectLst/>
                        </a:rPr>
                        <a:t>時刻</a:t>
                      </a:r>
                    </a:p>
                  </a:txBody>
                  <a:tcPr marL="19392" marR="19392" marT="19392" marB="19392"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ja-JP" altLang="en-US" sz="1400">
                          <a:effectLst/>
                        </a:rPr>
                        <a:t>時</a:t>
                      </a:r>
                    </a:p>
                  </a:txBody>
                  <a:tcPr marL="19392" marR="19392" marT="19392" marB="19392"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sz="1400">
                          <a:effectLst/>
                        </a:rPr>
                        <a:t>getHours()</a:t>
                      </a:r>
                    </a:p>
                  </a:txBody>
                  <a:tcPr marL="19392" marR="19392" marT="19392" marB="19392"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ja-JP" sz="1400">
                          <a:effectLst/>
                        </a:rPr>
                        <a:t>0 (</a:t>
                      </a:r>
                      <a:r>
                        <a:rPr lang="ja-JP" altLang="en-US" sz="1400">
                          <a:effectLst/>
                        </a:rPr>
                        <a:t>午前</a:t>
                      </a:r>
                      <a:r>
                        <a:rPr lang="en-US" altLang="ja-JP" sz="1400">
                          <a:effectLst/>
                        </a:rPr>
                        <a:t>0</a:t>
                      </a:r>
                      <a:r>
                        <a:rPr lang="ja-JP" altLang="en-US" sz="1400">
                          <a:effectLst/>
                        </a:rPr>
                        <a:t>時</a:t>
                      </a:r>
                      <a:r>
                        <a:rPr lang="en-US" altLang="ja-JP" sz="1400">
                          <a:effectLst/>
                        </a:rPr>
                        <a:t>) </a:t>
                      </a:r>
                      <a:r>
                        <a:rPr lang="ja-JP" altLang="en-US" sz="1400">
                          <a:effectLst/>
                        </a:rPr>
                        <a:t>から</a:t>
                      </a:r>
                      <a:r>
                        <a:rPr lang="en-US" altLang="ja-JP" sz="1400">
                          <a:effectLst/>
                        </a:rPr>
                        <a:t>23 (</a:t>
                      </a:r>
                      <a:r>
                        <a:rPr lang="ja-JP" altLang="en-US" sz="1400">
                          <a:effectLst/>
                        </a:rPr>
                        <a:t>午後</a:t>
                      </a:r>
                      <a:r>
                        <a:rPr lang="en-US" altLang="ja-JP" sz="1400">
                          <a:effectLst/>
                        </a:rPr>
                        <a:t>11</a:t>
                      </a:r>
                      <a:r>
                        <a:rPr lang="ja-JP" altLang="en-US" sz="1400">
                          <a:effectLst/>
                        </a:rPr>
                        <a:t>時</a:t>
                      </a:r>
                      <a:r>
                        <a:rPr lang="en-US" altLang="ja-JP" sz="1400">
                          <a:effectLst/>
                        </a:rPr>
                        <a:t>) </a:t>
                      </a:r>
                      <a:r>
                        <a:rPr lang="ja-JP" altLang="en-US" sz="1400">
                          <a:effectLst/>
                        </a:rPr>
                        <a:t>まで</a:t>
                      </a:r>
                    </a:p>
                  </a:txBody>
                  <a:tcPr marL="19392" marR="19392" marT="19392" marB="19392"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216000">
                <a:tc vMerge="1">
                  <a:txBody>
                    <a:bodyPr/>
                    <a:lstStyle/>
                    <a:p>
                      <a:endParaRPr kumimoji="1" lang="ja-JP" altLang="en-US"/>
                    </a:p>
                  </a:txBody>
                  <a:tcPr/>
                </a:tc>
                <a:tc>
                  <a:txBody>
                    <a:bodyPr/>
                    <a:lstStyle/>
                    <a:p>
                      <a:r>
                        <a:rPr lang="ja-JP" altLang="en-US" sz="1400">
                          <a:effectLst/>
                        </a:rPr>
                        <a:t>分</a:t>
                      </a:r>
                    </a:p>
                  </a:txBody>
                  <a:tcPr marL="19392" marR="19392" marT="19392" marB="19392"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sz="1400">
                          <a:effectLst/>
                        </a:rPr>
                        <a:t>getMinutes()</a:t>
                      </a:r>
                    </a:p>
                  </a:txBody>
                  <a:tcPr marL="19392" marR="19392" marT="19392" marB="19392"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ja-JP" sz="1400">
                          <a:effectLst/>
                        </a:rPr>
                        <a:t>0</a:t>
                      </a:r>
                      <a:r>
                        <a:rPr lang="ja-JP" altLang="en-US" sz="1400">
                          <a:effectLst/>
                        </a:rPr>
                        <a:t>から</a:t>
                      </a:r>
                      <a:r>
                        <a:rPr lang="en-US" altLang="ja-JP" sz="1400">
                          <a:effectLst/>
                        </a:rPr>
                        <a:t>59</a:t>
                      </a:r>
                      <a:r>
                        <a:rPr lang="ja-JP" altLang="en-US" sz="1400">
                          <a:effectLst/>
                        </a:rPr>
                        <a:t>まで</a:t>
                      </a:r>
                    </a:p>
                  </a:txBody>
                  <a:tcPr marL="19392" marR="19392" marT="19392" marB="19392"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216000">
                <a:tc vMerge="1">
                  <a:txBody>
                    <a:bodyPr/>
                    <a:lstStyle/>
                    <a:p>
                      <a:endParaRPr kumimoji="1" lang="ja-JP" altLang="en-US"/>
                    </a:p>
                  </a:txBody>
                  <a:tcPr/>
                </a:tc>
                <a:tc>
                  <a:txBody>
                    <a:bodyPr/>
                    <a:lstStyle/>
                    <a:p>
                      <a:r>
                        <a:rPr lang="ja-JP" altLang="en-US" sz="1400">
                          <a:effectLst/>
                        </a:rPr>
                        <a:t>秒</a:t>
                      </a:r>
                    </a:p>
                  </a:txBody>
                  <a:tcPr marL="19392" marR="19392" marT="19392" marB="19392"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sz="1400">
                          <a:effectLst/>
                        </a:rPr>
                        <a:t>getSeconds()</a:t>
                      </a:r>
                    </a:p>
                  </a:txBody>
                  <a:tcPr marL="19392" marR="19392" marT="19392" marB="19392"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ja-JP" sz="1400">
                          <a:effectLst/>
                        </a:rPr>
                        <a:t>0</a:t>
                      </a:r>
                      <a:r>
                        <a:rPr lang="ja-JP" altLang="en-US" sz="1400">
                          <a:effectLst/>
                        </a:rPr>
                        <a:t>から</a:t>
                      </a:r>
                      <a:r>
                        <a:rPr lang="en-US" altLang="ja-JP" sz="1400">
                          <a:effectLst/>
                        </a:rPr>
                        <a:t>59</a:t>
                      </a:r>
                      <a:r>
                        <a:rPr lang="ja-JP" altLang="en-US" sz="1400">
                          <a:effectLst/>
                        </a:rPr>
                        <a:t>まで</a:t>
                      </a:r>
                    </a:p>
                  </a:txBody>
                  <a:tcPr marL="19392" marR="19392" marT="19392" marB="19392"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216000">
                <a:tc vMerge="1">
                  <a:txBody>
                    <a:bodyPr/>
                    <a:lstStyle/>
                    <a:p>
                      <a:endParaRPr kumimoji="1" lang="ja-JP" altLang="en-US"/>
                    </a:p>
                  </a:txBody>
                  <a:tcPr/>
                </a:tc>
                <a:tc>
                  <a:txBody>
                    <a:bodyPr/>
                    <a:lstStyle/>
                    <a:p>
                      <a:r>
                        <a:rPr lang="ja-JP" altLang="en-US" sz="1400">
                          <a:effectLst/>
                        </a:rPr>
                        <a:t>ミリ秒</a:t>
                      </a:r>
                    </a:p>
                  </a:txBody>
                  <a:tcPr marL="19392" marR="19392" marT="19392" marB="19392"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sz="1400" dirty="0">
                          <a:effectLst/>
                        </a:rPr>
                        <a:t>getMilliseconds()</a:t>
                      </a:r>
                    </a:p>
                  </a:txBody>
                  <a:tcPr marL="19392" marR="19392" marT="19392" marB="19392"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ja-JP" sz="1400" dirty="0">
                          <a:effectLst/>
                        </a:rPr>
                        <a:t>0</a:t>
                      </a:r>
                      <a:r>
                        <a:rPr lang="ja-JP" altLang="en-US" sz="1400" dirty="0">
                          <a:effectLst/>
                        </a:rPr>
                        <a:t>から</a:t>
                      </a:r>
                      <a:r>
                        <a:rPr lang="en-US" altLang="ja-JP" sz="1400" dirty="0">
                          <a:effectLst/>
                        </a:rPr>
                        <a:t>999</a:t>
                      </a:r>
                      <a:r>
                        <a:rPr lang="ja-JP" altLang="en-US" sz="1400" dirty="0">
                          <a:effectLst/>
                        </a:rPr>
                        <a:t>まで</a:t>
                      </a:r>
                    </a:p>
                  </a:txBody>
                  <a:tcPr marL="19392" marR="19392" marT="19392" marB="19392"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bl>
          </a:graphicData>
        </a:graphic>
      </p:graphicFrame>
      <p:sp>
        <p:nvSpPr>
          <p:cNvPr id="7" name="正方形/長方形 6"/>
          <p:cNvSpPr/>
          <p:nvPr/>
        </p:nvSpPr>
        <p:spPr>
          <a:xfrm>
            <a:off x="7265695" y="1901711"/>
            <a:ext cx="3992113" cy="1292662"/>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US" altLang="ja-JP" dirty="0"/>
              <a:t>new Date();</a:t>
            </a:r>
          </a:p>
          <a:p>
            <a:pPr>
              <a:spcBef>
                <a:spcPts val="600"/>
              </a:spcBef>
            </a:pPr>
            <a:r>
              <a:rPr lang="ja-JP" altLang="en-US" sz="1600" dirty="0"/>
              <a:t>　→　引数を指定しないと、現在の日時</a:t>
            </a:r>
            <a:endParaRPr lang="en-US" altLang="ja-JP" dirty="0"/>
          </a:p>
          <a:p>
            <a:r>
              <a:rPr lang="en-US" altLang="ja-JP" dirty="0"/>
              <a:t>new Date(year, month, day);</a:t>
            </a:r>
          </a:p>
          <a:p>
            <a:pPr>
              <a:spcBef>
                <a:spcPts val="600"/>
              </a:spcBef>
            </a:pPr>
            <a:r>
              <a:rPr lang="ja-JP" altLang="en-US" sz="1600" dirty="0"/>
              <a:t>　→　引数を指定すると、指定の日時</a:t>
            </a:r>
          </a:p>
        </p:txBody>
      </p:sp>
    </p:spTree>
    <p:extLst>
      <p:ext uri="{BB962C8B-B14F-4D97-AF65-F5344CB8AC3E}">
        <p14:creationId xmlns:p14="http://schemas.microsoft.com/office/powerpoint/2010/main" val="14237936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92926" y="624110"/>
            <a:ext cx="9464396" cy="751536"/>
          </a:xfrm>
        </p:spPr>
        <p:txBody>
          <a:bodyPr>
            <a:normAutofit fontScale="90000"/>
          </a:bodyPr>
          <a:lstStyle/>
          <a:p>
            <a:r>
              <a:rPr lang="ja-JP" altLang="en-US" dirty="0"/>
              <a:t>初期化するメソッドとしないメソッド </a:t>
            </a:r>
            <a:r>
              <a:rPr lang="en-US" altLang="ja-JP"/>
              <a:t>(p.170-171)</a:t>
            </a:r>
            <a:endParaRPr kumimoji="1" lang="ja-JP" altLang="en-US" dirty="0"/>
          </a:p>
        </p:txBody>
      </p:sp>
      <p:sp>
        <p:nvSpPr>
          <p:cNvPr id="4" name="コンテンツ プレースホルダー 3"/>
          <p:cNvSpPr>
            <a:spLocks noGrp="1"/>
          </p:cNvSpPr>
          <p:nvPr>
            <p:ph idx="1"/>
          </p:nvPr>
        </p:nvSpPr>
        <p:spPr>
          <a:xfrm>
            <a:off x="2589212" y="1529395"/>
            <a:ext cx="9089266" cy="4381827"/>
          </a:xfrm>
        </p:spPr>
        <p:txBody>
          <a:bodyPr/>
          <a:lstStyle/>
          <a:p>
            <a:r>
              <a:rPr lang="en-US" altLang="ja-JP" sz="2000" b="1" dirty="0">
                <a:solidFill>
                  <a:srgbClr val="0070C0"/>
                </a:solidFill>
              </a:rPr>
              <a:t>new</a:t>
            </a:r>
            <a:r>
              <a:rPr lang="en-US" altLang="ja-JP" sz="2000" dirty="0"/>
              <a:t> Date </a:t>
            </a:r>
            <a:r>
              <a:rPr lang="ja-JP" altLang="en-US" sz="2000" dirty="0"/>
              <a:t>をしなければならない理由</a:t>
            </a:r>
            <a:endParaRPr lang="en-US" altLang="ja-JP" sz="2000" dirty="0"/>
          </a:p>
          <a:p>
            <a:pPr marL="0" indent="0">
              <a:buNone/>
            </a:pPr>
            <a:r>
              <a:rPr lang="ja-JP" altLang="en-US" sz="2000" dirty="0"/>
              <a:t>　　違いは </a:t>
            </a:r>
            <a:r>
              <a:rPr lang="ja-JP" altLang="en-US" sz="2000" b="1" dirty="0"/>
              <a:t>複数のオブジェクトを作成できるかどうか</a:t>
            </a:r>
            <a:r>
              <a:rPr lang="ja-JP" altLang="en-US" sz="2000" dirty="0"/>
              <a:t>！</a:t>
            </a:r>
            <a:endParaRPr lang="en-US" altLang="ja-JP" sz="2000" dirty="0"/>
          </a:p>
          <a:p>
            <a:pPr marL="0" indent="0">
              <a:buNone/>
            </a:pPr>
            <a:r>
              <a:rPr lang="ja-JP" altLang="en-US" dirty="0"/>
              <a:t>　　　例）</a:t>
            </a:r>
            <a:endParaRPr lang="en-US" altLang="ja-JP" dirty="0"/>
          </a:p>
          <a:p>
            <a:endParaRPr lang="en-US" altLang="ja-JP" dirty="0"/>
          </a:p>
          <a:p>
            <a:endParaRPr lang="en-US" altLang="ja-JP" dirty="0"/>
          </a:p>
        </p:txBody>
      </p:sp>
      <p:sp>
        <p:nvSpPr>
          <p:cNvPr id="3" name="テキスト ボックス 2"/>
          <p:cNvSpPr txBox="1"/>
          <p:nvPr/>
        </p:nvSpPr>
        <p:spPr>
          <a:xfrm>
            <a:off x="3764477" y="2624753"/>
            <a:ext cx="2273221"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en-US" altLang="ja-JP" dirty="0"/>
              <a:t>Date</a:t>
            </a:r>
            <a:r>
              <a:rPr kumimoji="1" lang="ja-JP" altLang="en-US" dirty="0"/>
              <a:t> オブジェクト</a:t>
            </a:r>
          </a:p>
        </p:txBody>
      </p:sp>
      <p:sp>
        <p:nvSpPr>
          <p:cNvPr id="8" name="テキスト ボックス 7"/>
          <p:cNvSpPr txBox="1"/>
          <p:nvPr/>
        </p:nvSpPr>
        <p:spPr>
          <a:xfrm>
            <a:off x="6551220" y="2809419"/>
            <a:ext cx="4350328" cy="369332"/>
          </a:xfrm>
          <a:prstGeom prst="rect">
            <a:avLst/>
          </a:prstGeom>
          <a:noFill/>
        </p:spPr>
        <p:txBody>
          <a:bodyPr wrap="square" rtlCol="0">
            <a:spAutoFit/>
          </a:bodyPr>
          <a:lstStyle/>
          <a:p>
            <a:r>
              <a:rPr kumimoji="1" lang="en-US" altLang="ja-JP" dirty="0"/>
              <a:t>Date</a:t>
            </a:r>
            <a:r>
              <a:rPr kumimoji="1" lang="ja-JP" altLang="en-US" dirty="0"/>
              <a:t> </a:t>
            </a:r>
            <a:r>
              <a:rPr kumimoji="1" lang="en-US" altLang="ja-JP" dirty="0"/>
              <a:t>(1989, 4, 24);</a:t>
            </a:r>
            <a:r>
              <a:rPr kumimoji="1" lang="ja-JP" altLang="en-US" dirty="0"/>
              <a:t>　←　指定した日時</a:t>
            </a:r>
          </a:p>
        </p:txBody>
      </p:sp>
      <p:sp>
        <p:nvSpPr>
          <p:cNvPr id="9" name="テキスト ボックス 8"/>
          <p:cNvSpPr txBox="1"/>
          <p:nvPr/>
        </p:nvSpPr>
        <p:spPr>
          <a:xfrm>
            <a:off x="6551220" y="2440087"/>
            <a:ext cx="2873829" cy="369332"/>
          </a:xfrm>
          <a:prstGeom prst="rect">
            <a:avLst/>
          </a:prstGeom>
          <a:noFill/>
        </p:spPr>
        <p:txBody>
          <a:bodyPr wrap="square" rtlCol="0">
            <a:spAutoFit/>
          </a:bodyPr>
          <a:lstStyle/>
          <a:p>
            <a:r>
              <a:rPr kumimoji="1" lang="en-US" altLang="ja-JP" dirty="0"/>
              <a:t>Date ();</a:t>
            </a:r>
            <a:r>
              <a:rPr kumimoji="1" lang="ja-JP" altLang="en-US" dirty="0"/>
              <a:t>　</a:t>
            </a:r>
            <a:r>
              <a:rPr lang="ja-JP" altLang="en-US" dirty="0"/>
              <a:t>←　現在の日時</a:t>
            </a:r>
            <a:endParaRPr kumimoji="1" lang="ja-JP" altLang="en-US" dirty="0"/>
          </a:p>
        </p:txBody>
      </p:sp>
      <p:cxnSp>
        <p:nvCxnSpPr>
          <p:cNvPr id="10" name="直線矢印コネクタ 9"/>
          <p:cNvCxnSpPr>
            <a:stCxn id="3" idx="3"/>
            <a:endCxn id="9" idx="1"/>
          </p:cNvCxnSpPr>
          <p:nvPr/>
        </p:nvCxnSpPr>
        <p:spPr>
          <a:xfrm flipV="1">
            <a:off x="6037698" y="2624753"/>
            <a:ext cx="513522" cy="184666"/>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3" idx="3"/>
            <a:endCxn id="8" idx="1"/>
          </p:cNvCxnSpPr>
          <p:nvPr/>
        </p:nvCxnSpPr>
        <p:spPr>
          <a:xfrm>
            <a:off x="6037698" y="2809419"/>
            <a:ext cx="513522" cy="184666"/>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4470520" y="3363417"/>
            <a:ext cx="7035227" cy="369332"/>
          </a:xfrm>
          <a:prstGeom prst="rect">
            <a:avLst/>
          </a:prstGeom>
          <a:noFill/>
        </p:spPr>
        <p:txBody>
          <a:bodyPr wrap="square" rtlCol="0">
            <a:spAutoFit/>
          </a:bodyPr>
          <a:lstStyle/>
          <a:p>
            <a:r>
              <a:rPr lang="ja-JP" altLang="en-US" u="sng" dirty="0"/>
              <a:t>複数作れてしまうため、変数に入れる（初期化する）必要がある</a:t>
            </a:r>
            <a:endParaRPr kumimoji="1" lang="ja-JP" altLang="en-US" u="sng" dirty="0"/>
          </a:p>
        </p:txBody>
      </p:sp>
      <p:sp>
        <p:nvSpPr>
          <p:cNvPr id="19" name="テキスト ボックス 18"/>
          <p:cNvSpPr txBox="1"/>
          <p:nvPr/>
        </p:nvSpPr>
        <p:spPr>
          <a:xfrm>
            <a:off x="3764477" y="3880322"/>
            <a:ext cx="2273221"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altLang="ja-JP" dirty="0"/>
              <a:t>Math</a:t>
            </a:r>
            <a:r>
              <a:rPr kumimoji="1" lang="ja-JP" altLang="en-US" dirty="0"/>
              <a:t> オブジェクト</a:t>
            </a:r>
          </a:p>
        </p:txBody>
      </p:sp>
      <p:sp>
        <p:nvSpPr>
          <p:cNvPr id="20" name="テキスト ボックス 19"/>
          <p:cNvSpPr txBox="1"/>
          <p:nvPr/>
        </p:nvSpPr>
        <p:spPr>
          <a:xfrm>
            <a:off x="4470522" y="4403403"/>
            <a:ext cx="3191520" cy="646331"/>
          </a:xfrm>
          <a:prstGeom prst="rect">
            <a:avLst/>
          </a:prstGeom>
          <a:noFill/>
        </p:spPr>
        <p:txBody>
          <a:bodyPr wrap="square" rtlCol="0">
            <a:spAutoFit/>
          </a:bodyPr>
          <a:lstStyle/>
          <a:p>
            <a:r>
              <a:rPr lang="ja-JP" altLang="en-US" u="sng" dirty="0"/>
              <a:t>読み取り専用で、単一の物しか作れないため必要が無い</a:t>
            </a:r>
            <a:endParaRPr lang="en-US" altLang="ja-JP" u="sng" dirty="0"/>
          </a:p>
        </p:txBody>
      </p:sp>
      <p:sp>
        <p:nvSpPr>
          <p:cNvPr id="21" name="テキスト ボックス 20"/>
          <p:cNvSpPr txBox="1"/>
          <p:nvPr/>
        </p:nvSpPr>
        <p:spPr>
          <a:xfrm>
            <a:off x="3764476" y="5225493"/>
            <a:ext cx="2557947"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nchor="ctr">
            <a:spAutoFit/>
          </a:bodyPr>
          <a:lstStyle/>
          <a:p>
            <a:r>
              <a:rPr lang="en-US" altLang="ja-JP" dirty="0"/>
              <a:t>window</a:t>
            </a:r>
            <a:r>
              <a:rPr kumimoji="1" lang="ja-JP" altLang="en-US" dirty="0"/>
              <a:t> オブジェクト</a:t>
            </a:r>
          </a:p>
        </p:txBody>
      </p:sp>
      <p:sp>
        <p:nvSpPr>
          <p:cNvPr id="22" name="テキスト ボックス 21"/>
          <p:cNvSpPr txBox="1"/>
          <p:nvPr/>
        </p:nvSpPr>
        <p:spPr>
          <a:xfrm>
            <a:off x="4470521" y="5748574"/>
            <a:ext cx="3191522" cy="646331"/>
          </a:xfrm>
          <a:prstGeom prst="rect">
            <a:avLst/>
          </a:prstGeom>
          <a:noFill/>
        </p:spPr>
        <p:txBody>
          <a:bodyPr wrap="square" rtlCol="0">
            <a:spAutoFit/>
          </a:bodyPr>
          <a:lstStyle/>
          <a:p>
            <a:r>
              <a:rPr lang="ja-JP" altLang="en-US" u="sng"/>
              <a:t>必ず一つのみ指定されるので</a:t>
            </a:r>
            <a:r>
              <a:rPr lang="ja-JP" altLang="en-US" u="sng" dirty="0"/>
              <a:t>、必要が無い</a:t>
            </a:r>
            <a:endParaRPr lang="en-US" altLang="ja-JP" u="sng" dirty="0"/>
          </a:p>
        </p:txBody>
      </p:sp>
      <p:pic>
        <p:nvPicPr>
          <p:cNvPr id="23" name="図 22">
            <a:extLst>
              <a:ext uri="{FF2B5EF4-FFF2-40B4-BE49-F238E27FC236}">
                <a16:creationId xmlns:a16="http://schemas.microsoft.com/office/drawing/2014/main" id="{56A2EE44-EB74-4E39-9F48-4451A71DFFBA}"/>
              </a:ext>
            </a:extLst>
          </p:cNvPr>
          <p:cNvPicPr>
            <a:picLocks noChangeAspect="1"/>
          </p:cNvPicPr>
          <p:nvPr/>
        </p:nvPicPr>
        <p:blipFill>
          <a:blip r:embed="rId2"/>
          <a:stretch>
            <a:fillRect/>
          </a:stretch>
        </p:blipFill>
        <p:spPr>
          <a:xfrm>
            <a:off x="7988133" y="4241638"/>
            <a:ext cx="3889585" cy="1944793"/>
          </a:xfrm>
          <a:prstGeom prst="rect">
            <a:avLst/>
          </a:prstGeom>
        </p:spPr>
      </p:pic>
    </p:spTree>
    <p:extLst>
      <p:ext uri="{BB962C8B-B14F-4D97-AF65-F5344CB8AC3E}">
        <p14:creationId xmlns:p14="http://schemas.microsoft.com/office/powerpoint/2010/main" val="26041294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92925" y="624110"/>
            <a:ext cx="9187949" cy="751536"/>
          </a:xfrm>
        </p:spPr>
        <p:txBody>
          <a:bodyPr>
            <a:normAutofit fontScale="90000"/>
          </a:bodyPr>
          <a:lstStyle/>
          <a:p>
            <a:r>
              <a:rPr lang="ja-JP" altLang="en-US" dirty="0"/>
              <a:t>一定時間で繰り返しファンクションを実行する</a:t>
            </a:r>
            <a:r>
              <a:rPr lang="ja-JP" altLang="en-US"/>
              <a:t>（</a:t>
            </a:r>
            <a:r>
              <a:rPr lang="en-US" altLang="ja-JP"/>
              <a:t>p.182~197</a:t>
            </a:r>
            <a:r>
              <a:rPr lang="ja-JP" altLang="en-US"/>
              <a:t>）</a:t>
            </a:r>
            <a:endParaRPr kumimoji="1" lang="ja-JP" altLang="en-US" dirty="0"/>
          </a:p>
        </p:txBody>
      </p:sp>
      <p:sp>
        <p:nvSpPr>
          <p:cNvPr id="4" name="コンテンツ プレースホルダー 3"/>
          <p:cNvSpPr>
            <a:spLocks noGrp="1"/>
          </p:cNvSpPr>
          <p:nvPr>
            <p:ph idx="1"/>
          </p:nvPr>
        </p:nvSpPr>
        <p:spPr>
          <a:xfrm>
            <a:off x="2592925" y="1815533"/>
            <a:ext cx="9089266" cy="4381827"/>
          </a:xfrm>
        </p:spPr>
        <p:txBody>
          <a:bodyPr/>
          <a:lstStyle/>
          <a:p>
            <a:r>
              <a:rPr lang="ja-JP" altLang="en-US" sz="2000" dirty="0"/>
              <a:t>タイマー処理が出来るメソッド</a:t>
            </a:r>
            <a:endParaRPr lang="en-US" altLang="ja-JP" dirty="0"/>
          </a:p>
          <a:p>
            <a:pPr marL="0" indent="0">
              <a:buNone/>
            </a:pPr>
            <a:r>
              <a:rPr lang="ja-JP" altLang="en-US" dirty="0"/>
              <a:t>　　</a:t>
            </a:r>
            <a:r>
              <a:rPr lang="en-US" altLang="ja-JP" b="1" dirty="0"/>
              <a:t>setInterval</a:t>
            </a:r>
            <a:r>
              <a:rPr lang="ja-JP" altLang="en-US" b="1" dirty="0"/>
              <a:t> </a:t>
            </a:r>
            <a:r>
              <a:rPr lang="en-US" altLang="ja-JP" b="1" dirty="0"/>
              <a:t>(</a:t>
            </a:r>
            <a:r>
              <a:rPr lang="ja-JP" altLang="en-US" b="1" dirty="0"/>
              <a:t>ファンクション</a:t>
            </a:r>
            <a:r>
              <a:rPr lang="en-US" altLang="ja-JP" b="1" dirty="0"/>
              <a:t>, </a:t>
            </a:r>
            <a:r>
              <a:rPr lang="ja-JP" altLang="en-US" b="1" dirty="0"/>
              <a:t>一定時間の指定</a:t>
            </a:r>
            <a:r>
              <a:rPr lang="en-US" altLang="ja-JP" b="1" dirty="0"/>
              <a:t>[, </a:t>
            </a:r>
            <a:r>
              <a:rPr lang="ja-JP" altLang="en-US" b="1" dirty="0"/>
              <a:t>引数</a:t>
            </a:r>
            <a:r>
              <a:rPr lang="en-US" altLang="ja-JP" b="1" dirty="0"/>
              <a:t>1, </a:t>
            </a:r>
            <a:r>
              <a:rPr lang="ja-JP" altLang="en-US" b="1" dirty="0"/>
              <a:t>引数</a:t>
            </a:r>
            <a:r>
              <a:rPr lang="en-US" altLang="ja-JP" b="1" dirty="0"/>
              <a:t>2, …])</a:t>
            </a:r>
            <a:endParaRPr lang="en-US" altLang="ja-JP" dirty="0"/>
          </a:p>
          <a:p>
            <a:pPr marL="0" indent="0">
              <a:buNone/>
            </a:pPr>
            <a:r>
              <a:rPr lang="en-US" altLang="ja-JP" sz="1600" dirty="0"/>
              <a:t>		</a:t>
            </a:r>
            <a:r>
              <a:rPr lang="ja-JP" altLang="en-US" sz="1600" dirty="0"/>
              <a:t>一定時間ごとに特定の処理を繰り返す</a:t>
            </a:r>
            <a:endParaRPr lang="en-US" altLang="ja-JP" sz="1600" dirty="0"/>
          </a:p>
          <a:p>
            <a:pPr marL="0" indent="0">
              <a:buNone/>
            </a:pPr>
            <a:r>
              <a:rPr lang="ja-JP" altLang="en-US" sz="1600" dirty="0"/>
              <a:t>　　　　タイミング：処理開始時点から一定時間後</a:t>
            </a:r>
          </a:p>
          <a:p>
            <a:pPr marL="0" indent="0">
              <a:buNone/>
            </a:pPr>
            <a:r>
              <a:rPr lang="ja-JP" altLang="en-US" dirty="0"/>
              <a:t>　　</a:t>
            </a:r>
            <a:r>
              <a:rPr lang="en-US" altLang="ja-JP" b="1" dirty="0"/>
              <a:t>setTimeout (</a:t>
            </a:r>
            <a:r>
              <a:rPr lang="ja-JP" altLang="en-US" b="1" dirty="0"/>
              <a:t>ファンクション</a:t>
            </a:r>
            <a:r>
              <a:rPr lang="en-US" altLang="ja-JP" b="1" dirty="0"/>
              <a:t>, </a:t>
            </a:r>
            <a:r>
              <a:rPr lang="ja-JP" altLang="en-US" b="1" dirty="0"/>
              <a:t>一定時間の指定</a:t>
            </a:r>
            <a:r>
              <a:rPr lang="en-US" altLang="ja-JP" b="1" dirty="0"/>
              <a:t>[, </a:t>
            </a:r>
            <a:r>
              <a:rPr lang="ja-JP" altLang="en-US" b="1" dirty="0"/>
              <a:t>引数</a:t>
            </a:r>
            <a:r>
              <a:rPr lang="en-US" altLang="ja-JP" b="1" dirty="0"/>
              <a:t>1, </a:t>
            </a:r>
            <a:r>
              <a:rPr lang="ja-JP" altLang="en-US" b="1" dirty="0"/>
              <a:t>引数</a:t>
            </a:r>
            <a:r>
              <a:rPr lang="en-US" altLang="ja-JP" b="1" dirty="0"/>
              <a:t>2, …])</a:t>
            </a:r>
            <a:endParaRPr lang="en-US" altLang="ja-JP" dirty="0"/>
          </a:p>
          <a:p>
            <a:pPr marL="0" indent="0">
              <a:buNone/>
            </a:pPr>
            <a:r>
              <a:rPr lang="ja-JP" altLang="en-US" sz="1600" dirty="0"/>
              <a:t>　　　　一定時間後に特定の処理をおこなう（一度だけ）</a:t>
            </a:r>
            <a:endParaRPr lang="en-US" altLang="ja-JP" sz="1600" dirty="0"/>
          </a:p>
          <a:p>
            <a:pPr marL="0" indent="0">
              <a:buNone/>
            </a:pPr>
            <a:r>
              <a:rPr lang="ja-JP" altLang="en-US" sz="1600" dirty="0"/>
              <a:t>　　　　タイミング：処理終了時点から一定時間後に同じ処理を繰り返す</a:t>
            </a:r>
          </a:p>
          <a:p>
            <a:endParaRPr lang="en-US" altLang="ja-JP" dirty="0"/>
          </a:p>
        </p:txBody>
      </p:sp>
      <p:sp>
        <p:nvSpPr>
          <p:cNvPr id="7" name="角丸四角形 6"/>
          <p:cNvSpPr/>
          <p:nvPr/>
        </p:nvSpPr>
        <p:spPr>
          <a:xfrm>
            <a:off x="6216417" y="2621640"/>
            <a:ext cx="837526" cy="332509"/>
          </a:xfrm>
          <a:prstGeom prst="roundRect">
            <a:avLst/>
          </a:prstGeom>
          <a:solidFill>
            <a:schemeClr val="accent1">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角丸四角形 16"/>
          <p:cNvSpPr/>
          <p:nvPr/>
        </p:nvSpPr>
        <p:spPr>
          <a:xfrm>
            <a:off x="6970816" y="3803141"/>
            <a:ext cx="817350" cy="285324"/>
          </a:xfrm>
          <a:prstGeom prst="roundRect">
            <a:avLst/>
          </a:prstGeom>
          <a:solidFill>
            <a:schemeClr val="accent1">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角丸四角形 17"/>
          <p:cNvSpPr/>
          <p:nvPr/>
        </p:nvSpPr>
        <p:spPr>
          <a:xfrm>
            <a:off x="5115332" y="3055303"/>
            <a:ext cx="403878" cy="215998"/>
          </a:xfrm>
          <a:prstGeom prst="roundRect">
            <a:avLst/>
          </a:prstGeom>
          <a:solidFill>
            <a:srgbClr val="FF0000">
              <a:alpha val="13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角丸四角形 22"/>
          <p:cNvSpPr/>
          <p:nvPr/>
        </p:nvSpPr>
        <p:spPr>
          <a:xfrm>
            <a:off x="5103458" y="4179569"/>
            <a:ext cx="403877" cy="239231"/>
          </a:xfrm>
          <a:prstGeom prst="roundRect">
            <a:avLst/>
          </a:prstGeom>
          <a:solidFill>
            <a:srgbClr val="FF0000">
              <a:alpha val="13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p:cNvCxnSpPr/>
          <p:nvPr/>
        </p:nvCxnSpPr>
        <p:spPr>
          <a:xfrm>
            <a:off x="4100701" y="5216402"/>
            <a:ext cx="6073332" cy="155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H="1">
            <a:off x="4313443" y="4823281"/>
            <a:ext cx="1012" cy="3861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flipH="1">
            <a:off x="5533510" y="4847865"/>
            <a:ext cx="2126" cy="3287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正方形/長方形 28"/>
          <p:cNvSpPr/>
          <p:nvPr/>
        </p:nvSpPr>
        <p:spPr>
          <a:xfrm>
            <a:off x="2794406" y="4767784"/>
            <a:ext cx="1332416" cy="369332"/>
          </a:xfrm>
          <a:prstGeom prst="rect">
            <a:avLst/>
          </a:prstGeom>
        </p:spPr>
        <p:txBody>
          <a:bodyPr wrap="none">
            <a:spAutoFit/>
          </a:bodyPr>
          <a:lstStyle/>
          <a:p>
            <a:r>
              <a:rPr lang="en-US" altLang="ja-JP" dirty="0"/>
              <a:t>setInterval</a:t>
            </a:r>
            <a:endParaRPr lang="ja-JP" altLang="en-US" dirty="0"/>
          </a:p>
        </p:txBody>
      </p:sp>
      <p:sp>
        <p:nvSpPr>
          <p:cNvPr id="30" name="正方形/長方形 29"/>
          <p:cNvSpPr/>
          <p:nvPr/>
        </p:nvSpPr>
        <p:spPr>
          <a:xfrm>
            <a:off x="2786490" y="5274240"/>
            <a:ext cx="1415772" cy="538609"/>
          </a:xfrm>
          <a:prstGeom prst="rect">
            <a:avLst/>
          </a:prstGeom>
        </p:spPr>
        <p:txBody>
          <a:bodyPr wrap="none">
            <a:spAutoFit/>
          </a:bodyPr>
          <a:lstStyle/>
          <a:p>
            <a:r>
              <a:rPr lang="en-US" altLang="ja-JP" dirty="0" err="1"/>
              <a:t>setTimeout</a:t>
            </a:r>
            <a:endParaRPr lang="en-US" altLang="ja-JP" dirty="0"/>
          </a:p>
          <a:p>
            <a:r>
              <a:rPr lang="en-US" altLang="ja-JP" sz="1050" dirty="0"/>
              <a:t>(</a:t>
            </a:r>
            <a:r>
              <a:rPr lang="ja-JP" altLang="en-US" sz="1050"/>
              <a:t>ループさせた場合</a:t>
            </a:r>
            <a:r>
              <a:rPr lang="en-US" altLang="ja-JP" sz="1050" dirty="0"/>
              <a:t>)</a:t>
            </a:r>
            <a:endParaRPr lang="ja-JP" altLang="en-US" sz="1050" dirty="0"/>
          </a:p>
        </p:txBody>
      </p:sp>
      <p:sp>
        <p:nvSpPr>
          <p:cNvPr id="31" name="右矢印 30"/>
          <p:cNvSpPr/>
          <p:nvPr/>
        </p:nvSpPr>
        <p:spPr>
          <a:xfrm>
            <a:off x="4326330" y="4882312"/>
            <a:ext cx="486889" cy="1662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右矢印 31"/>
          <p:cNvSpPr/>
          <p:nvPr/>
        </p:nvSpPr>
        <p:spPr>
          <a:xfrm>
            <a:off x="5553598" y="4882658"/>
            <a:ext cx="486889" cy="1662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右矢印 32"/>
          <p:cNvSpPr/>
          <p:nvPr/>
        </p:nvSpPr>
        <p:spPr>
          <a:xfrm>
            <a:off x="6673689" y="4882312"/>
            <a:ext cx="486889" cy="1662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右矢印 34"/>
          <p:cNvSpPr/>
          <p:nvPr/>
        </p:nvSpPr>
        <p:spPr>
          <a:xfrm>
            <a:off x="7904617" y="4892457"/>
            <a:ext cx="486889" cy="1662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右矢印 35"/>
          <p:cNvSpPr/>
          <p:nvPr/>
        </p:nvSpPr>
        <p:spPr>
          <a:xfrm>
            <a:off x="4325489" y="5322479"/>
            <a:ext cx="486889" cy="1662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右矢印 36"/>
          <p:cNvSpPr/>
          <p:nvPr/>
        </p:nvSpPr>
        <p:spPr>
          <a:xfrm>
            <a:off x="6009810" y="5335534"/>
            <a:ext cx="486889" cy="1662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右矢印 37"/>
          <p:cNvSpPr/>
          <p:nvPr/>
        </p:nvSpPr>
        <p:spPr>
          <a:xfrm>
            <a:off x="7645487" y="5335533"/>
            <a:ext cx="486889" cy="1662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右矢印 38"/>
          <p:cNvSpPr/>
          <p:nvPr/>
        </p:nvSpPr>
        <p:spPr>
          <a:xfrm>
            <a:off x="9298138" y="5335533"/>
            <a:ext cx="486889" cy="1662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コネクタ 42"/>
          <p:cNvCxnSpPr/>
          <p:nvPr/>
        </p:nvCxnSpPr>
        <p:spPr>
          <a:xfrm flipH="1">
            <a:off x="6009810" y="5201838"/>
            <a:ext cx="2126" cy="3287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a:off x="6671392" y="4859628"/>
            <a:ext cx="2126" cy="3287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flipH="1">
            <a:off x="7646644" y="5226049"/>
            <a:ext cx="2126" cy="3287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H="1">
            <a:off x="7881932" y="4842891"/>
            <a:ext cx="2126" cy="3287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4810252" y="5213712"/>
            <a:ext cx="2126" cy="3287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6498229" y="5222678"/>
            <a:ext cx="2126" cy="3287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H="1">
            <a:off x="8148063" y="5221343"/>
            <a:ext cx="2126" cy="3287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H="1">
            <a:off x="9298138" y="5224403"/>
            <a:ext cx="2126" cy="3287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flipH="1">
            <a:off x="9799557" y="5234052"/>
            <a:ext cx="2126" cy="3287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右大かっこ 52"/>
          <p:cNvSpPr/>
          <p:nvPr/>
        </p:nvSpPr>
        <p:spPr>
          <a:xfrm rot="16200000">
            <a:off x="4847349" y="4114590"/>
            <a:ext cx="156532" cy="1200252"/>
          </a:xfrm>
          <a:prstGeom prst="rightBracket">
            <a:avLst/>
          </a:prstGeom>
          <a:ln>
            <a:solidFill>
              <a:srgbClr val="FF0000"/>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kumimoji="1" lang="ja-JP" altLang="en-US"/>
          </a:p>
        </p:txBody>
      </p:sp>
      <p:sp>
        <p:nvSpPr>
          <p:cNvPr id="54" name="右大かっこ 53"/>
          <p:cNvSpPr/>
          <p:nvPr/>
        </p:nvSpPr>
        <p:spPr>
          <a:xfrm rot="16200000">
            <a:off x="6024329" y="4134687"/>
            <a:ext cx="136982" cy="1134158"/>
          </a:xfrm>
          <a:prstGeom prst="rightBracket">
            <a:avLst/>
          </a:prstGeom>
          <a:ln>
            <a:solidFill>
              <a:srgbClr val="FF0000"/>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kumimoji="1" lang="ja-JP" altLang="en-US"/>
          </a:p>
        </p:txBody>
      </p:sp>
      <p:sp>
        <p:nvSpPr>
          <p:cNvPr id="56" name="右大かっこ 55"/>
          <p:cNvSpPr/>
          <p:nvPr/>
        </p:nvSpPr>
        <p:spPr>
          <a:xfrm rot="16200000">
            <a:off x="7206530" y="4106304"/>
            <a:ext cx="130740" cy="1200252"/>
          </a:xfrm>
          <a:prstGeom prst="rightBracket">
            <a:avLst/>
          </a:prstGeom>
          <a:ln>
            <a:solidFill>
              <a:srgbClr val="FF0000"/>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kumimoji="1" lang="ja-JP" altLang="en-US"/>
          </a:p>
        </p:txBody>
      </p:sp>
      <p:sp>
        <p:nvSpPr>
          <p:cNvPr id="57" name="右大かっこ 56"/>
          <p:cNvSpPr/>
          <p:nvPr/>
        </p:nvSpPr>
        <p:spPr>
          <a:xfrm rot="5400000">
            <a:off x="5357408" y="5073604"/>
            <a:ext cx="105939" cy="1200252"/>
          </a:xfrm>
          <a:prstGeom prst="rightBracket">
            <a:avLst/>
          </a:prstGeom>
          <a:ln>
            <a:solidFill>
              <a:srgbClr val="0070C0"/>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kumimoji="1" lang="ja-JP" altLang="en-US"/>
          </a:p>
        </p:txBody>
      </p:sp>
      <p:sp>
        <p:nvSpPr>
          <p:cNvPr id="61" name="右大かっこ 60"/>
          <p:cNvSpPr/>
          <p:nvPr/>
        </p:nvSpPr>
        <p:spPr>
          <a:xfrm rot="5400000">
            <a:off x="7022066" y="5094239"/>
            <a:ext cx="98053" cy="1148788"/>
          </a:xfrm>
          <a:prstGeom prst="rightBracket">
            <a:avLst/>
          </a:prstGeom>
          <a:ln>
            <a:solidFill>
              <a:srgbClr val="0070C0"/>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kumimoji="1" lang="ja-JP" altLang="en-US"/>
          </a:p>
        </p:txBody>
      </p:sp>
      <p:sp>
        <p:nvSpPr>
          <p:cNvPr id="62" name="右大かっこ 61"/>
          <p:cNvSpPr/>
          <p:nvPr/>
        </p:nvSpPr>
        <p:spPr>
          <a:xfrm rot="5400000">
            <a:off x="8673430" y="5080028"/>
            <a:ext cx="98053" cy="1148788"/>
          </a:xfrm>
          <a:prstGeom prst="rightBracket">
            <a:avLst/>
          </a:prstGeom>
          <a:ln>
            <a:solidFill>
              <a:srgbClr val="0070C0"/>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kumimoji="1" lang="ja-JP" altLang="en-US"/>
          </a:p>
        </p:txBody>
      </p:sp>
      <p:sp>
        <p:nvSpPr>
          <p:cNvPr id="3" name="テキスト ボックス 2"/>
          <p:cNvSpPr txBox="1"/>
          <p:nvPr/>
        </p:nvSpPr>
        <p:spPr>
          <a:xfrm>
            <a:off x="3460614" y="6061761"/>
            <a:ext cx="6748280" cy="584775"/>
          </a:xfrm>
          <a:prstGeom prst="rect">
            <a:avLst/>
          </a:prstGeom>
          <a:noFill/>
        </p:spPr>
        <p:txBody>
          <a:bodyPr wrap="square" rtlCol="0">
            <a:spAutoFit/>
          </a:bodyPr>
          <a:lstStyle/>
          <a:p>
            <a:r>
              <a:rPr lang="en-US" altLang="ja-JP" sz="1600" dirty="0"/>
              <a:t>※</a:t>
            </a:r>
            <a:r>
              <a:rPr lang="ja-JP" altLang="en-US" sz="1600" dirty="0"/>
              <a:t>　テキストでは </a:t>
            </a:r>
            <a:r>
              <a:rPr lang="en-US" altLang="ja-JP" sz="1600" dirty="0"/>
              <a:t>setTimeout </a:t>
            </a:r>
            <a:r>
              <a:rPr lang="ja-JP" altLang="en-US" sz="1600" dirty="0"/>
              <a:t>を使っているが、</a:t>
            </a:r>
            <a:endParaRPr lang="en-US" altLang="ja-JP" sz="1600" dirty="0"/>
          </a:p>
          <a:p>
            <a:r>
              <a:rPr kumimoji="1" lang="ja-JP" altLang="en-US" sz="1600" dirty="0"/>
              <a:t>　　</a:t>
            </a:r>
            <a:r>
              <a:rPr kumimoji="1" lang="en-US" altLang="ja-JP" sz="1600" dirty="0"/>
              <a:t>setInterval(</a:t>
            </a:r>
            <a:r>
              <a:rPr kumimoji="1" lang="en-US" altLang="ja-JP" sz="1600" dirty="0" err="1"/>
              <a:t>recalc</a:t>
            </a:r>
            <a:r>
              <a:rPr lang="en-US" altLang="ja-JP" sz="1600" dirty="0"/>
              <a:t>, 1000); </a:t>
            </a:r>
            <a:r>
              <a:rPr lang="ja-JP" altLang="en-US" sz="1600"/>
              <a:t>の</a:t>
            </a:r>
            <a:r>
              <a:rPr lang="ja-JP" altLang="en-US" sz="1600" dirty="0"/>
              <a:t>方が良いと思われる</a:t>
            </a:r>
            <a:endParaRPr kumimoji="1" lang="ja-JP" altLang="en-US" sz="1600" dirty="0"/>
          </a:p>
        </p:txBody>
      </p:sp>
    </p:spTree>
    <p:extLst>
      <p:ext uri="{BB962C8B-B14F-4D97-AF65-F5344CB8AC3E}">
        <p14:creationId xmlns:p14="http://schemas.microsoft.com/office/powerpoint/2010/main" val="24846089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92925" y="624110"/>
            <a:ext cx="8894339" cy="751536"/>
          </a:xfrm>
        </p:spPr>
        <p:txBody>
          <a:bodyPr>
            <a:normAutofit/>
          </a:bodyPr>
          <a:lstStyle/>
          <a:p>
            <a:r>
              <a:rPr lang="ja-JP" altLang="en-US" dirty="0"/>
              <a:t>ファンクションにおける </a:t>
            </a:r>
            <a:r>
              <a:rPr lang="en-US" altLang="ja-JP" dirty="0"/>
              <a:t>()</a:t>
            </a:r>
            <a:r>
              <a:rPr lang="ja-JP" altLang="en-US"/>
              <a:t>（</a:t>
            </a:r>
            <a:r>
              <a:rPr lang="en-US" altLang="ja-JP"/>
              <a:t>p.192-193</a:t>
            </a:r>
            <a:r>
              <a:rPr lang="ja-JP" altLang="en-US"/>
              <a:t>）</a:t>
            </a:r>
            <a:endParaRPr kumimoji="1" lang="ja-JP" altLang="en-US" dirty="0"/>
          </a:p>
        </p:txBody>
      </p:sp>
      <p:sp>
        <p:nvSpPr>
          <p:cNvPr id="4" name="コンテンツ プレースホルダー 3"/>
          <p:cNvSpPr>
            <a:spLocks noGrp="1"/>
          </p:cNvSpPr>
          <p:nvPr>
            <p:ph idx="1"/>
          </p:nvPr>
        </p:nvSpPr>
        <p:spPr>
          <a:xfrm>
            <a:off x="2589212" y="1529395"/>
            <a:ext cx="9089266" cy="4381827"/>
          </a:xfrm>
        </p:spPr>
        <p:txBody>
          <a:bodyPr/>
          <a:lstStyle/>
          <a:p>
            <a:r>
              <a:rPr lang="ja-JP" altLang="en-US" sz="2000" dirty="0"/>
              <a:t>注意点</a:t>
            </a:r>
            <a:endParaRPr lang="en-US" altLang="ja-JP" sz="2000" dirty="0"/>
          </a:p>
          <a:p>
            <a:pPr marL="0" indent="0">
              <a:buNone/>
            </a:pPr>
            <a:r>
              <a:rPr lang="ja-JP" altLang="en-US" dirty="0"/>
              <a:t>　</a:t>
            </a:r>
            <a:r>
              <a:rPr lang="ja-JP" altLang="en-US"/>
              <a:t>　</a:t>
            </a:r>
            <a:r>
              <a:rPr lang="en-US" altLang="ja-JP" dirty="0"/>
              <a:t>function</a:t>
            </a:r>
            <a:r>
              <a:rPr lang="ja-JP" altLang="en-US"/>
              <a:t>名</a:t>
            </a:r>
            <a:r>
              <a:rPr lang="en-US" altLang="ja-JP" dirty="0"/>
              <a:t>() </a:t>
            </a:r>
            <a:r>
              <a:rPr lang="ja-JP" altLang="en-US" dirty="0"/>
              <a:t>と書くと、その場で実行しようとする</a:t>
            </a:r>
            <a:endParaRPr lang="en-US" altLang="ja-JP" dirty="0"/>
          </a:p>
          <a:p>
            <a:pPr marL="0" indent="0">
              <a:buNone/>
            </a:pPr>
            <a:endParaRPr lang="en-US" altLang="ja-JP" dirty="0"/>
          </a:p>
          <a:p>
            <a:pPr marL="0" indent="0">
              <a:buNone/>
            </a:pPr>
            <a:r>
              <a:rPr lang="ja-JP" altLang="en-US" dirty="0"/>
              <a:t>　　　</a:t>
            </a:r>
            <a:r>
              <a:rPr lang="ja-JP" altLang="en-US" sz="1600" dirty="0"/>
              <a:t>例）</a:t>
            </a:r>
            <a:r>
              <a:rPr lang="en-US" altLang="ja-JP" sz="1600" dirty="0"/>
              <a:t>setTimeout </a:t>
            </a:r>
            <a:r>
              <a:rPr lang="ja-JP" altLang="en-US" sz="1600" dirty="0"/>
              <a:t>の引数は </a:t>
            </a:r>
            <a:r>
              <a:rPr lang="en-US" altLang="ja-JP" sz="1600" dirty="0"/>
              <a:t>(</a:t>
            </a:r>
            <a:r>
              <a:rPr lang="ja-JP" altLang="en-US" sz="1600" dirty="0">
                <a:solidFill>
                  <a:srgbClr val="FF0000"/>
                </a:solidFill>
              </a:rPr>
              <a:t>関数</a:t>
            </a:r>
            <a:r>
              <a:rPr lang="ja-JP" altLang="en-US" sz="1600" dirty="0"/>
              <a:t>、</a:t>
            </a:r>
            <a:r>
              <a:rPr lang="ja-JP" altLang="en-US" sz="1600" dirty="0">
                <a:solidFill>
                  <a:srgbClr val="0070C0"/>
                </a:solidFill>
              </a:rPr>
              <a:t>数値</a:t>
            </a:r>
            <a:r>
              <a:rPr lang="en-US" altLang="ja-JP" sz="1600" dirty="0"/>
              <a:t>)</a:t>
            </a:r>
            <a:r>
              <a:rPr lang="ja-JP" altLang="en-US" sz="1600" dirty="0"/>
              <a:t>の形</a:t>
            </a:r>
            <a:endParaRPr lang="en-US" altLang="ja-JP" sz="1600" dirty="0"/>
          </a:p>
          <a:p>
            <a:pPr marL="0" indent="0">
              <a:buNone/>
            </a:pPr>
            <a:r>
              <a:rPr lang="ja-JP" altLang="en-US" sz="1600" dirty="0"/>
              <a:t>　　　　　　</a:t>
            </a:r>
            <a:r>
              <a:rPr lang="en-US" altLang="ja-JP" sz="1600" dirty="0"/>
              <a:t>○ setTimeout (</a:t>
            </a:r>
            <a:r>
              <a:rPr lang="en-US" altLang="ja-JP" sz="1600" dirty="0" err="1">
                <a:solidFill>
                  <a:srgbClr val="FF0000"/>
                </a:solidFill>
              </a:rPr>
              <a:t>recalc</a:t>
            </a:r>
            <a:r>
              <a:rPr lang="en-US" altLang="ja-JP" sz="1600" dirty="0"/>
              <a:t>, </a:t>
            </a:r>
            <a:r>
              <a:rPr lang="en-US" altLang="ja-JP" sz="1600" dirty="0">
                <a:solidFill>
                  <a:srgbClr val="0070C0"/>
                </a:solidFill>
              </a:rPr>
              <a:t>1000</a:t>
            </a:r>
            <a:r>
              <a:rPr lang="en-US" altLang="ja-JP" sz="1600" dirty="0"/>
              <a:t>)</a:t>
            </a:r>
          </a:p>
          <a:p>
            <a:pPr marL="0" indent="0">
              <a:buNone/>
            </a:pPr>
            <a:r>
              <a:rPr lang="ja-JP" altLang="en-US" sz="1600" dirty="0"/>
              <a:t>　　　　　　　　→　</a:t>
            </a:r>
            <a:r>
              <a:rPr lang="en-US" altLang="ja-JP" sz="1600" dirty="0">
                <a:solidFill>
                  <a:srgbClr val="0070C0"/>
                </a:solidFill>
              </a:rPr>
              <a:t>1000</a:t>
            </a:r>
            <a:r>
              <a:rPr lang="ja-JP" altLang="en-US" sz="1600" dirty="0">
                <a:solidFill>
                  <a:srgbClr val="0070C0"/>
                </a:solidFill>
              </a:rPr>
              <a:t>ミリ秒</a:t>
            </a:r>
            <a:r>
              <a:rPr lang="ja-JP" altLang="en-US" sz="1600" dirty="0"/>
              <a:t>後に </a:t>
            </a:r>
            <a:r>
              <a:rPr lang="en-US" altLang="ja-JP" sz="1600" dirty="0" err="1">
                <a:solidFill>
                  <a:srgbClr val="FF0000"/>
                </a:solidFill>
              </a:rPr>
              <a:t>recalc</a:t>
            </a:r>
            <a:r>
              <a:rPr lang="en-US" altLang="ja-JP" sz="1600" dirty="0">
                <a:solidFill>
                  <a:srgbClr val="FF0000"/>
                </a:solidFill>
              </a:rPr>
              <a:t> </a:t>
            </a:r>
            <a:r>
              <a:rPr lang="ja-JP" altLang="en-US" sz="1600" dirty="0">
                <a:solidFill>
                  <a:schemeClr val="tx1"/>
                </a:solidFill>
              </a:rPr>
              <a:t>関数を実行</a:t>
            </a:r>
            <a:r>
              <a:rPr lang="ja-JP" altLang="en-US" sz="1600" dirty="0"/>
              <a:t>しよう</a:t>
            </a:r>
            <a:endParaRPr lang="en-US" altLang="ja-JP" sz="1600" dirty="0"/>
          </a:p>
          <a:p>
            <a:pPr marL="0" indent="0">
              <a:buNone/>
            </a:pPr>
            <a:r>
              <a:rPr lang="en-US" altLang="ja-JP" sz="1600" dirty="0"/>
              <a:t>       </a:t>
            </a:r>
          </a:p>
          <a:p>
            <a:pPr marL="0" indent="0">
              <a:buNone/>
            </a:pPr>
            <a:r>
              <a:rPr lang="ja-JP" altLang="en-US" sz="1600" dirty="0"/>
              <a:t>　　　　　　</a:t>
            </a:r>
            <a:r>
              <a:rPr lang="en-US" altLang="ja-JP" sz="1600" dirty="0"/>
              <a:t> × setTimeout (</a:t>
            </a:r>
            <a:r>
              <a:rPr lang="en-US" altLang="ja-JP" sz="1600" dirty="0" err="1"/>
              <a:t>recalc</a:t>
            </a:r>
            <a:r>
              <a:rPr lang="en-US" altLang="ja-JP" sz="1600" dirty="0"/>
              <a:t>(), 1000)</a:t>
            </a:r>
          </a:p>
          <a:p>
            <a:pPr marL="0" indent="0">
              <a:buNone/>
            </a:pPr>
            <a:r>
              <a:rPr lang="ja-JP" altLang="en-US" sz="1600" dirty="0"/>
              <a:t>　　　　　　　　</a:t>
            </a:r>
            <a:r>
              <a:rPr lang="ja-JP" altLang="en-US" sz="1400" dirty="0"/>
              <a:t>　</a:t>
            </a:r>
            <a:r>
              <a:rPr lang="en-US" altLang="ja-JP" sz="1400" dirty="0" err="1"/>
              <a:t>recalc</a:t>
            </a:r>
            <a:r>
              <a:rPr lang="en-US" altLang="ja-JP" sz="1400" dirty="0"/>
              <a:t>() </a:t>
            </a:r>
            <a:r>
              <a:rPr lang="ja-JP" altLang="en-US" sz="1400" dirty="0"/>
              <a:t>が実行され、以下のような形になる</a:t>
            </a:r>
            <a:endParaRPr lang="en-US" altLang="ja-JP" sz="1400" dirty="0"/>
          </a:p>
          <a:p>
            <a:pPr marL="0" indent="0">
              <a:buNone/>
            </a:pPr>
            <a:r>
              <a:rPr lang="ja-JP" altLang="en-US" sz="1600" dirty="0"/>
              <a:t>　　　　　　</a:t>
            </a:r>
            <a:r>
              <a:rPr lang="en-US" altLang="ja-JP" sz="1600" dirty="0"/>
              <a:t> </a:t>
            </a:r>
            <a:r>
              <a:rPr lang="ja-JP" altLang="en-US" sz="1600" dirty="0"/>
              <a:t>　</a:t>
            </a:r>
            <a:r>
              <a:rPr lang="en-US" altLang="ja-JP" sz="1600" dirty="0"/>
              <a:t>setTimeout (</a:t>
            </a:r>
            <a:r>
              <a:rPr lang="ja-JP" altLang="en-US" sz="1600" dirty="0">
                <a:solidFill>
                  <a:schemeClr val="accent6"/>
                </a:solidFill>
              </a:rPr>
              <a:t>目標までの残り時間</a:t>
            </a:r>
            <a:r>
              <a:rPr lang="en-US" altLang="ja-JP" sz="1600" dirty="0"/>
              <a:t>, 1000)</a:t>
            </a:r>
          </a:p>
          <a:p>
            <a:pPr marL="0" indent="0">
              <a:buNone/>
            </a:pPr>
            <a:r>
              <a:rPr lang="ja-JP" altLang="en-US" sz="1600" dirty="0"/>
              <a:t>　　　　　　　　→　</a:t>
            </a:r>
            <a:r>
              <a:rPr lang="en-US" altLang="ja-JP" sz="1600" dirty="0">
                <a:solidFill>
                  <a:srgbClr val="0070C0"/>
                </a:solidFill>
              </a:rPr>
              <a:t>1000</a:t>
            </a:r>
            <a:r>
              <a:rPr lang="ja-JP" altLang="en-US" sz="1600" dirty="0">
                <a:solidFill>
                  <a:srgbClr val="0070C0"/>
                </a:solidFill>
              </a:rPr>
              <a:t>ミリ秒</a:t>
            </a:r>
            <a:r>
              <a:rPr lang="ja-JP" altLang="en-US" sz="1600" dirty="0"/>
              <a:t>後に </a:t>
            </a:r>
            <a:r>
              <a:rPr lang="ja-JP" altLang="en-US" sz="1600" dirty="0">
                <a:solidFill>
                  <a:schemeClr val="accent6"/>
                </a:solidFill>
              </a:rPr>
              <a:t>目標までの残り時間 </a:t>
            </a:r>
            <a:r>
              <a:rPr lang="ja-JP" altLang="en-US" sz="1600" dirty="0">
                <a:solidFill>
                  <a:schemeClr val="tx1"/>
                </a:solidFill>
              </a:rPr>
              <a:t>関数を実行</a:t>
            </a:r>
            <a:r>
              <a:rPr lang="ja-JP" altLang="en-US" sz="1600" dirty="0"/>
              <a:t>しよう</a:t>
            </a:r>
            <a:endParaRPr lang="en-US" altLang="ja-JP" sz="1600" dirty="0"/>
          </a:p>
          <a:p>
            <a:pPr marL="0" indent="0">
              <a:buNone/>
            </a:pPr>
            <a:endParaRPr lang="en-US" altLang="ja-JP" sz="16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05258" y="3179462"/>
            <a:ext cx="1282007" cy="721129"/>
          </a:xfrm>
          <a:prstGeom prst="rect">
            <a:avLst/>
          </a:prstGeom>
        </p:spPr>
      </p:pic>
      <p:pic>
        <p:nvPicPr>
          <p:cNvPr id="15" name="図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05257" y="5467530"/>
            <a:ext cx="1282007" cy="721129"/>
          </a:xfrm>
          <a:prstGeom prst="rect">
            <a:avLst/>
          </a:prstGeom>
        </p:spPr>
      </p:pic>
      <p:sp>
        <p:nvSpPr>
          <p:cNvPr id="7" name="角丸四角形吹き出し 6"/>
          <p:cNvSpPr/>
          <p:nvPr/>
        </p:nvSpPr>
        <p:spPr>
          <a:xfrm>
            <a:off x="9382297" y="2177814"/>
            <a:ext cx="1645920" cy="764771"/>
          </a:xfrm>
          <a:prstGeom prst="wedgeRoundRectCallout">
            <a:avLst>
              <a:gd name="adj1" fmla="val 32702"/>
              <a:gd name="adj2" fmla="val 72282"/>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600" dirty="0" err="1"/>
              <a:t>recalc</a:t>
            </a:r>
            <a:r>
              <a:rPr kumimoji="1" lang="en-US" altLang="ja-JP" sz="1600" dirty="0"/>
              <a:t> </a:t>
            </a:r>
            <a:r>
              <a:rPr kumimoji="1" lang="ja-JP" altLang="en-US" sz="1600" dirty="0"/>
              <a:t>関数を実行すればいいんだな</a:t>
            </a:r>
          </a:p>
        </p:txBody>
      </p:sp>
      <p:sp>
        <p:nvSpPr>
          <p:cNvPr id="17" name="角丸四角形吹き出し 16"/>
          <p:cNvSpPr/>
          <p:nvPr/>
        </p:nvSpPr>
        <p:spPr>
          <a:xfrm>
            <a:off x="9477431" y="4308764"/>
            <a:ext cx="1645920" cy="834437"/>
          </a:xfrm>
          <a:prstGeom prst="wedgeRoundRectCallout">
            <a:avLst>
              <a:gd name="adj1" fmla="val 32702"/>
              <a:gd name="adj2" fmla="val 72282"/>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t>目標までの残り時間関数ってなんだ？</a:t>
            </a:r>
          </a:p>
        </p:txBody>
      </p:sp>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46410" y="2309188"/>
            <a:ext cx="532068" cy="751835"/>
          </a:xfrm>
          <a:prstGeom prst="rect">
            <a:avLst/>
          </a:prstGeom>
        </p:spPr>
      </p:pic>
      <p:pic>
        <p:nvPicPr>
          <p:cNvPr id="9" name="図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74663" y="4627962"/>
            <a:ext cx="453014" cy="698293"/>
          </a:xfrm>
          <a:prstGeom prst="rect">
            <a:avLst/>
          </a:prstGeom>
        </p:spPr>
      </p:pic>
    </p:spTree>
    <p:extLst>
      <p:ext uri="{BB962C8B-B14F-4D97-AF65-F5344CB8AC3E}">
        <p14:creationId xmlns:p14="http://schemas.microsoft.com/office/powerpoint/2010/main" val="41682782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92926" y="624110"/>
            <a:ext cx="9336804" cy="751536"/>
          </a:xfrm>
        </p:spPr>
        <p:txBody>
          <a:bodyPr>
            <a:normAutofit fontScale="90000"/>
          </a:bodyPr>
          <a:lstStyle/>
          <a:p>
            <a:r>
              <a:rPr lang="en-US" altLang="ja-JP" dirty="0"/>
              <a:t>CSS </a:t>
            </a:r>
            <a:r>
              <a:rPr lang="ja-JP" altLang="en-US" dirty="0"/>
              <a:t>のセレクタで要素を取得 </a:t>
            </a:r>
            <a:r>
              <a:rPr lang="en-US" altLang="ja-JP"/>
              <a:t>(p.205-206</a:t>
            </a:r>
            <a:r>
              <a:rPr lang="ja-JP" altLang="en-US"/>
              <a:t>、</a:t>
            </a:r>
            <a:r>
              <a:rPr lang="en-US" altLang="ja-JP"/>
              <a:t>p.226)</a:t>
            </a:r>
            <a:endParaRPr kumimoji="1" lang="ja-JP" altLang="en-US" dirty="0"/>
          </a:p>
        </p:txBody>
      </p:sp>
      <p:sp>
        <p:nvSpPr>
          <p:cNvPr id="4" name="コンテンツ プレースホルダー 3"/>
          <p:cNvSpPr>
            <a:spLocks noGrp="1"/>
          </p:cNvSpPr>
          <p:nvPr>
            <p:ph idx="1"/>
          </p:nvPr>
        </p:nvSpPr>
        <p:spPr>
          <a:xfrm>
            <a:off x="2589212" y="1529395"/>
            <a:ext cx="9089266" cy="4381827"/>
          </a:xfrm>
        </p:spPr>
        <p:txBody>
          <a:bodyPr/>
          <a:lstStyle/>
          <a:p>
            <a:r>
              <a:rPr lang="en-US" altLang="ja-JP" sz="2000" dirty="0"/>
              <a:t>CSS </a:t>
            </a:r>
            <a:r>
              <a:rPr lang="ja-JP" altLang="en-US" sz="2000" dirty="0"/>
              <a:t>のセレクタで要素を取得する </a:t>
            </a:r>
            <a:r>
              <a:rPr lang="en-US" altLang="ja-JP" sz="2000" dirty="0"/>
              <a:t>document </a:t>
            </a:r>
            <a:r>
              <a:rPr lang="ja-JP" altLang="en-US" sz="2000" dirty="0"/>
              <a:t>メソッド</a:t>
            </a:r>
            <a:endParaRPr lang="en-US" altLang="ja-JP" sz="2000" dirty="0"/>
          </a:p>
          <a:p>
            <a:endParaRPr lang="en-US" altLang="ja-JP" sz="500" dirty="0"/>
          </a:p>
          <a:p>
            <a:pPr lvl="1">
              <a:buFont typeface="Wingdings" panose="05000000000000000000" pitchFamily="2" charset="2"/>
              <a:buChar char="p"/>
            </a:pPr>
            <a:r>
              <a:rPr lang="en-US" altLang="ja-JP" sz="1800" b="1" u="sng" dirty="0" err="1"/>
              <a:t>document.querySelector</a:t>
            </a:r>
            <a:r>
              <a:rPr lang="en-US" altLang="ja-JP" sz="1800" b="1" u="sng" dirty="0"/>
              <a:t>(</a:t>
            </a:r>
            <a:r>
              <a:rPr lang="ja-JP" altLang="en-US" sz="1800" b="1" u="sng" dirty="0"/>
              <a:t>‘</a:t>
            </a:r>
            <a:r>
              <a:rPr lang="en-US" altLang="ja-JP" sz="1800" b="1" u="sng" dirty="0"/>
              <a:t>option</a:t>
            </a:r>
            <a:r>
              <a:rPr lang="ja-JP" altLang="en-US" sz="1800" b="1" u="sng" dirty="0"/>
              <a:t>’</a:t>
            </a:r>
            <a:r>
              <a:rPr lang="en-US" altLang="ja-JP" sz="1800" b="1" u="sng" dirty="0"/>
              <a:t>)</a:t>
            </a:r>
          </a:p>
          <a:p>
            <a:pPr marL="0" indent="0">
              <a:buNone/>
            </a:pPr>
            <a:r>
              <a:rPr lang="en-US" altLang="ja-JP" dirty="0"/>
              <a:t> </a:t>
            </a:r>
            <a:r>
              <a:rPr lang="ja-JP" altLang="en-US" dirty="0"/>
              <a:t>　　　　　</a:t>
            </a:r>
            <a:r>
              <a:rPr lang="en-US" altLang="ja-JP" dirty="0"/>
              <a:t>HTML</a:t>
            </a:r>
            <a:r>
              <a:rPr lang="ja-JP" altLang="en-US" dirty="0"/>
              <a:t> に記述された中で、</a:t>
            </a:r>
            <a:r>
              <a:rPr lang="en-US" altLang="ja-JP" dirty="0"/>
              <a:t>option </a:t>
            </a:r>
            <a:r>
              <a:rPr lang="ja-JP" altLang="en-US" dirty="0"/>
              <a:t>に当たるタグを取得する</a:t>
            </a:r>
            <a:endParaRPr lang="en-US" altLang="ja-JP" dirty="0"/>
          </a:p>
          <a:p>
            <a:pPr marL="0" indent="0">
              <a:buNone/>
            </a:pPr>
            <a:r>
              <a:rPr lang="en-US" altLang="ja-JP" dirty="0"/>
              <a:t>				※</a:t>
            </a:r>
            <a:r>
              <a:rPr lang="ja-JP" altLang="en-US" dirty="0"/>
              <a:t>　</a:t>
            </a:r>
            <a:r>
              <a:rPr lang="ja-JP" altLang="en-US" dirty="0">
                <a:solidFill>
                  <a:srgbClr val="FF0000"/>
                </a:solidFill>
              </a:rPr>
              <a:t>最初に</a:t>
            </a:r>
            <a:r>
              <a:rPr lang="ja-JP" altLang="en-US" dirty="0"/>
              <a:t>マッチした要素のみ</a:t>
            </a:r>
            <a:endParaRPr lang="en-US" altLang="ja-JP" dirty="0"/>
          </a:p>
          <a:p>
            <a:pPr marL="685800" lvl="1">
              <a:buFont typeface="Wingdings" panose="05000000000000000000" pitchFamily="2" charset="2"/>
              <a:buChar char="p"/>
            </a:pPr>
            <a:r>
              <a:rPr lang="en-US" altLang="ja-JP" dirty="0"/>
              <a:t> </a:t>
            </a:r>
            <a:r>
              <a:rPr lang="en-US" altLang="ja-JP" sz="1800" b="1" u="sng" dirty="0" err="1"/>
              <a:t>document.querySelectorAll</a:t>
            </a:r>
            <a:r>
              <a:rPr lang="en-US" altLang="ja-JP" sz="1800" b="1" u="sng" dirty="0"/>
              <a:t>(</a:t>
            </a:r>
            <a:r>
              <a:rPr lang="ja-JP" altLang="en-US" sz="1800" b="1" u="sng" dirty="0"/>
              <a:t>‘</a:t>
            </a:r>
            <a:r>
              <a:rPr lang="en-US" altLang="ja-JP" sz="1800" b="1" u="sng" dirty="0"/>
              <a:t>option</a:t>
            </a:r>
            <a:r>
              <a:rPr lang="ja-JP" altLang="en-US" sz="1800" b="1" u="sng" dirty="0"/>
              <a:t>’</a:t>
            </a:r>
            <a:r>
              <a:rPr lang="en-US" altLang="ja-JP" sz="1800" b="1" u="sng" dirty="0"/>
              <a:t>)</a:t>
            </a:r>
          </a:p>
          <a:p>
            <a:pPr marL="0" indent="0">
              <a:buNone/>
            </a:pPr>
            <a:r>
              <a:rPr lang="en-US" altLang="ja-JP" dirty="0"/>
              <a:t> </a:t>
            </a:r>
            <a:r>
              <a:rPr lang="ja-JP" altLang="en-US" dirty="0"/>
              <a:t>　　　　　</a:t>
            </a:r>
            <a:r>
              <a:rPr lang="en-US" altLang="ja-JP" dirty="0"/>
              <a:t>HTML</a:t>
            </a:r>
            <a:r>
              <a:rPr lang="ja-JP" altLang="en-US" dirty="0"/>
              <a:t> に記述された中で、</a:t>
            </a:r>
            <a:r>
              <a:rPr lang="en-US" altLang="ja-JP" dirty="0"/>
              <a:t>option </a:t>
            </a:r>
            <a:r>
              <a:rPr lang="ja-JP" altLang="en-US" dirty="0"/>
              <a:t>に当たるタグを取得する</a:t>
            </a:r>
            <a:endParaRPr lang="en-US" altLang="ja-JP" dirty="0"/>
          </a:p>
          <a:p>
            <a:pPr marL="0" indent="0">
              <a:buNone/>
            </a:pPr>
            <a:r>
              <a:rPr lang="en-US" altLang="ja-JP" dirty="0"/>
              <a:t>				※</a:t>
            </a:r>
            <a:r>
              <a:rPr lang="ja-JP" altLang="en-US" dirty="0"/>
              <a:t>　マッチした</a:t>
            </a:r>
            <a:r>
              <a:rPr lang="ja-JP" altLang="en-US" dirty="0">
                <a:solidFill>
                  <a:srgbClr val="FF0000"/>
                </a:solidFill>
              </a:rPr>
              <a:t>全て</a:t>
            </a:r>
            <a:r>
              <a:rPr lang="ja-JP" altLang="en-US" dirty="0"/>
              <a:t>の要素</a:t>
            </a:r>
            <a:endParaRPr lang="en-US" altLang="ja-JP" sz="2000" dirty="0"/>
          </a:p>
          <a:p>
            <a:pPr marL="685800" lvl="1">
              <a:buFont typeface="Wingdings" panose="05000000000000000000" pitchFamily="2" charset="2"/>
              <a:buChar char="p"/>
            </a:pPr>
            <a:r>
              <a:rPr lang="en-US" altLang="ja-JP" sz="1800" b="1" u="sng" dirty="0" err="1"/>
              <a:t>document.querySelector</a:t>
            </a:r>
            <a:r>
              <a:rPr lang="en-US" altLang="ja-JP" sz="1800" b="1" u="sng" dirty="0"/>
              <a:t>(</a:t>
            </a:r>
            <a:r>
              <a:rPr lang="ja-JP" altLang="en-US" sz="1800" b="1" u="sng" dirty="0"/>
              <a:t>‘</a:t>
            </a:r>
            <a:r>
              <a:rPr lang="en-US" altLang="ja-JP" sz="1800" b="1" u="sng" dirty="0"/>
              <a:t>option[value=“index.html”]</a:t>
            </a:r>
            <a:r>
              <a:rPr lang="ja-JP" altLang="en-US" sz="1800" b="1" u="sng" dirty="0"/>
              <a:t>’</a:t>
            </a:r>
            <a:r>
              <a:rPr lang="en-US" altLang="ja-JP" sz="1800" b="1" u="sng" dirty="0"/>
              <a:t>)</a:t>
            </a:r>
          </a:p>
          <a:p>
            <a:pPr marL="0" indent="0">
              <a:buNone/>
            </a:pPr>
            <a:r>
              <a:rPr lang="ja-JP" altLang="en-US" dirty="0"/>
              <a:t> 　　　　　</a:t>
            </a:r>
            <a:r>
              <a:rPr lang="en-US" altLang="ja-JP" dirty="0"/>
              <a:t>HTML</a:t>
            </a:r>
            <a:r>
              <a:rPr lang="ja-JP" altLang="en-US" dirty="0"/>
              <a:t> に記述された中で、</a:t>
            </a:r>
            <a:r>
              <a:rPr lang="en-US" altLang="ja-JP" dirty="0"/>
              <a:t>option </a:t>
            </a:r>
            <a:r>
              <a:rPr lang="ja-JP" altLang="en-US" dirty="0"/>
              <a:t>に当たるタグで </a:t>
            </a:r>
            <a:r>
              <a:rPr lang="en-US" altLang="ja-JP" dirty="0"/>
              <a:t>value </a:t>
            </a:r>
            <a:r>
              <a:rPr lang="ja-JP" altLang="en-US" dirty="0"/>
              <a:t>属性が</a:t>
            </a:r>
            <a:endParaRPr lang="en-US" altLang="ja-JP" dirty="0"/>
          </a:p>
          <a:p>
            <a:pPr marL="0" indent="0">
              <a:buNone/>
            </a:pPr>
            <a:r>
              <a:rPr lang="ja-JP" altLang="en-US" dirty="0"/>
              <a:t> 　　　　　</a:t>
            </a:r>
            <a:r>
              <a:rPr lang="en-US" altLang="ja-JP" dirty="0"/>
              <a:t>index.html </a:t>
            </a:r>
            <a:r>
              <a:rPr lang="ja-JP" altLang="en-US" dirty="0"/>
              <a:t>の物を取得する</a:t>
            </a:r>
            <a:endParaRPr lang="en-US" altLang="ja-JP" dirty="0"/>
          </a:p>
        </p:txBody>
      </p:sp>
    </p:spTree>
    <p:extLst>
      <p:ext uri="{BB962C8B-B14F-4D97-AF65-F5344CB8AC3E}">
        <p14:creationId xmlns:p14="http://schemas.microsoft.com/office/powerpoint/2010/main" val="13650230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92925" y="624110"/>
            <a:ext cx="9301363" cy="751536"/>
          </a:xfrm>
        </p:spPr>
        <p:txBody>
          <a:bodyPr>
            <a:normAutofit fontScale="90000"/>
          </a:bodyPr>
          <a:lstStyle/>
          <a:p>
            <a:r>
              <a:rPr lang="en-US" altLang="ja-JP" dirty="0"/>
              <a:t>CSS </a:t>
            </a:r>
            <a:r>
              <a:rPr lang="ja-JP" altLang="en-US" dirty="0"/>
              <a:t>のセレクタで要素を</a:t>
            </a:r>
            <a:r>
              <a:rPr lang="ja-JP" altLang="en-US"/>
              <a:t>取得 </a:t>
            </a:r>
            <a:r>
              <a:rPr lang="en-US" altLang="ja-JP"/>
              <a:t>(p.205-206</a:t>
            </a:r>
            <a:r>
              <a:rPr lang="ja-JP" altLang="en-US"/>
              <a:t>、</a:t>
            </a:r>
            <a:r>
              <a:rPr lang="en-US" altLang="ja-JP"/>
              <a:t>p.226)</a:t>
            </a:r>
            <a:endParaRPr kumimoji="1" lang="ja-JP" altLang="en-US" dirty="0"/>
          </a:p>
        </p:txBody>
      </p:sp>
      <p:sp>
        <p:nvSpPr>
          <p:cNvPr id="4" name="コンテンツ プレースホルダー 3"/>
          <p:cNvSpPr>
            <a:spLocks noGrp="1"/>
          </p:cNvSpPr>
          <p:nvPr>
            <p:ph idx="1"/>
          </p:nvPr>
        </p:nvSpPr>
        <p:spPr>
          <a:xfrm>
            <a:off x="2589212" y="1529395"/>
            <a:ext cx="9089266" cy="5168288"/>
          </a:xfrm>
        </p:spPr>
        <p:txBody>
          <a:bodyPr/>
          <a:lstStyle/>
          <a:p>
            <a:r>
              <a:rPr lang="en-US" altLang="ja-JP" sz="2000" dirty="0" err="1"/>
              <a:t>document.getElementById</a:t>
            </a:r>
            <a:r>
              <a:rPr lang="ja-JP" altLang="en-US" sz="2000" dirty="0"/>
              <a:t> との違い</a:t>
            </a:r>
            <a:endParaRPr lang="en-US" altLang="ja-JP" sz="2000" dirty="0"/>
          </a:p>
          <a:p>
            <a:pPr marL="0" indent="0">
              <a:buNone/>
            </a:pPr>
            <a:r>
              <a:rPr lang="ja-JP" altLang="en-US" dirty="0"/>
              <a:t>　　</a:t>
            </a:r>
            <a:r>
              <a:rPr lang="en-US" altLang="ja-JP" dirty="0" err="1">
                <a:solidFill>
                  <a:schemeClr val="tx1"/>
                </a:solidFill>
              </a:rPr>
              <a:t>document.getElementById</a:t>
            </a:r>
            <a:r>
              <a:rPr lang="en-US" altLang="ja-JP" b="1" dirty="0">
                <a:solidFill>
                  <a:srgbClr val="00B050"/>
                </a:solidFill>
              </a:rPr>
              <a:t>(‘test’)</a:t>
            </a:r>
          </a:p>
          <a:p>
            <a:pPr marL="0" indent="0">
              <a:buNone/>
            </a:pPr>
            <a:r>
              <a:rPr lang="ja-JP" altLang="en-US" dirty="0"/>
              <a:t>　　</a:t>
            </a:r>
            <a:r>
              <a:rPr lang="en-US" altLang="ja-JP" dirty="0" err="1">
                <a:solidFill>
                  <a:schemeClr val="tx1"/>
                </a:solidFill>
              </a:rPr>
              <a:t>document.querySelector</a:t>
            </a:r>
            <a:r>
              <a:rPr lang="en-US" altLang="ja-JP" b="1" dirty="0">
                <a:solidFill>
                  <a:srgbClr val="0070C0"/>
                </a:solidFill>
              </a:rPr>
              <a:t>(‘form’)</a:t>
            </a:r>
          </a:p>
          <a:p>
            <a:pPr marL="0" indent="0">
              <a:buNone/>
            </a:pPr>
            <a:r>
              <a:rPr lang="ja-JP" altLang="en-US" sz="1600" dirty="0">
                <a:solidFill>
                  <a:schemeClr val="tx1"/>
                </a:solidFill>
              </a:rPr>
              <a:t>　　　→　</a:t>
            </a:r>
            <a:r>
              <a:rPr lang="en-US" altLang="ja-JP" sz="1600" dirty="0">
                <a:solidFill>
                  <a:schemeClr val="tx1"/>
                </a:solidFill>
              </a:rPr>
              <a:t>id</a:t>
            </a:r>
            <a:r>
              <a:rPr lang="ja-JP" altLang="en-US" sz="1600" dirty="0">
                <a:solidFill>
                  <a:schemeClr val="tx1"/>
                </a:solidFill>
              </a:rPr>
              <a:t> が無い属性を取得できる　</a:t>
            </a:r>
            <a:r>
              <a:rPr lang="en-US" altLang="ja-JP" sz="1600" dirty="0">
                <a:solidFill>
                  <a:schemeClr val="tx1"/>
                </a:solidFill>
              </a:rPr>
              <a:t>※</a:t>
            </a:r>
            <a:r>
              <a:rPr lang="ja-JP" altLang="en-US" sz="1600" dirty="0">
                <a:solidFill>
                  <a:schemeClr val="tx1"/>
                </a:solidFill>
              </a:rPr>
              <a:t>　リターンは一緒</a:t>
            </a:r>
            <a:endParaRPr lang="en-US" altLang="ja-JP" sz="1600" dirty="0">
              <a:solidFill>
                <a:schemeClr val="tx1"/>
              </a:solidFill>
            </a:endParaRPr>
          </a:p>
          <a:p>
            <a:pPr marL="0" indent="0">
              <a:buNone/>
            </a:pPr>
            <a:endParaRPr lang="en-US" altLang="ja-JP" dirty="0">
              <a:solidFill>
                <a:schemeClr val="tx1"/>
              </a:solidFill>
            </a:endParaRPr>
          </a:p>
          <a:p>
            <a:r>
              <a:rPr lang="ja-JP" altLang="en-US" sz="2000" dirty="0">
                <a:solidFill>
                  <a:schemeClr val="tx1"/>
                </a:solidFill>
              </a:rPr>
              <a:t>どちらかというと、</a:t>
            </a:r>
            <a:r>
              <a:rPr lang="en-US" altLang="ja-JP" sz="2000" b="1" dirty="0" err="1">
                <a:solidFill>
                  <a:schemeClr val="tx1"/>
                </a:solidFill>
              </a:rPr>
              <a:t>document.querySelectorALL</a:t>
            </a:r>
            <a:r>
              <a:rPr lang="en-US" altLang="ja-JP" sz="2000" b="1" dirty="0">
                <a:solidFill>
                  <a:schemeClr val="tx1"/>
                </a:solidFill>
              </a:rPr>
              <a:t>(</a:t>
            </a:r>
            <a:r>
              <a:rPr lang="ja-JP" altLang="en-US" sz="2000" b="1" dirty="0">
                <a:solidFill>
                  <a:schemeClr val="tx1"/>
                </a:solidFill>
              </a:rPr>
              <a:t>‘’</a:t>
            </a:r>
            <a:r>
              <a:rPr lang="en-US" altLang="ja-JP" sz="2000" b="1" dirty="0">
                <a:solidFill>
                  <a:schemeClr val="tx1"/>
                </a:solidFill>
              </a:rPr>
              <a:t>)  </a:t>
            </a:r>
            <a:r>
              <a:rPr lang="ja-JP" altLang="en-US" sz="2000" dirty="0">
                <a:solidFill>
                  <a:schemeClr val="tx1"/>
                </a:solidFill>
              </a:rPr>
              <a:t>の使い勝手が良い</a:t>
            </a:r>
            <a:endParaRPr lang="en-US" altLang="ja-JP" sz="2000" dirty="0">
              <a:solidFill>
                <a:schemeClr val="tx1"/>
              </a:solidFill>
            </a:endParaRPr>
          </a:p>
          <a:p>
            <a:pPr marL="0" indent="0">
              <a:buNone/>
            </a:pPr>
            <a:r>
              <a:rPr lang="ja-JP" altLang="en-US" dirty="0">
                <a:solidFill>
                  <a:schemeClr val="tx1"/>
                </a:solidFill>
              </a:rPr>
              <a:t>　　　　</a:t>
            </a:r>
            <a:r>
              <a:rPr lang="en-US" altLang="ja-JP" dirty="0">
                <a:solidFill>
                  <a:schemeClr val="tx1"/>
                </a:solidFill>
              </a:rPr>
              <a:t>- id </a:t>
            </a:r>
            <a:r>
              <a:rPr lang="ja-JP" altLang="en-US" dirty="0">
                <a:solidFill>
                  <a:schemeClr val="tx1"/>
                </a:solidFill>
              </a:rPr>
              <a:t>は一意に振られるため、複数取得はめんどくさい・・・</a:t>
            </a:r>
            <a:endParaRPr lang="en-US" altLang="ja-JP" dirty="0">
              <a:solidFill>
                <a:schemeClr val="tx1"/>
              </a:solidFill>
            </a:endParaRPr>
          </a:p>
          <a:p>
            <a:pPr marL="0" indent="0">
              <a:buNone/>
            </a:pPr>
            <a:r>
              <a:rPr lang="ja-JP" altLang="en-US" sz="1400" dirty="0">
                <a:solidFill>
                  <a:schemeClr val="tx1"/>
                </a:solidFill>
              </a:rPr>
              <a:t>　　　　　</a:t>
            </a:r>
            <a:r>
              <a:rPr lang="en-US" altLang="ja-JP" sz="1400" dirty="0">
                <a:solidFill>
                  <a:schemeClr val="tx1"/>
                </a:solidFill>
              </a:rPr>
              <a:t>		 </a:t>
            </a:r>
            <a:r>
              <a:rPr lang="en-US" altLang="ja-JP" sz="1400" dirty="0" err="1">
                <a:solidFill>
                  <a:schemeClr val="tx1"/>
                </a:solidFill>
              </a:rPr>
              <a:t>document.getElementById</a:t>
            </a:r>
            <a:r>
              <a:rPr lang="en-US" altLang="ja-JP" sz="1400" b="1" dirty="0">
                <a:solidFill>
                  <a:srgbClr val="00B050"/>
                </a:solidFill>
              </a:rPr>
              <a:t>('t1')</a:t>
            </a:r>
          </a:p>
          <a:p>
            <a:pPr marL="0" indent="0">
              <a:buNone/>
            </a:pPr>
            <a:r>
              <a:rPr lang="ja-JP" altLang="en-US" sz="1400" b="1" dirty="0">
                <a:solidFill>
                  <a:srgbClr val="00B050"/>
                </a:solidFill>
              </a:rPr>
              <a:t>　　　　　　　　</a:t>
            </a:r>
            <a:r>
              <a:rPr lang="en-US" altLang="ja-JP" sz="1400" dirty="0" err="1">
                <a:solidFill>
                  <a:schemeClr val="tx1"/>
                </a:solidFill>
              </a:rPr>
              <a:t>document.getElementById</a:t>
            </a:r>
            <a:r>
              <a:rPr lang="en-US" altLang="ja-JP" sz="1400" b="1" dirty="0">
                <a:solidFill>
                  <a:srgbClr val="00B050"/>
                </a:solidFill>
              </a:rPr>
              <a:t>('t2')</a:t>
            </a:r>
          </a:p>
          <a:p>
            <a:pPr marL="0" indent="0">
              <a:buNone/>
            </a:pPr>
            <a:r>
              <a:rPr lang="ja-JP" altLang="en-US" sz="1400" b="1" dirty="0">
                <a:solidFill>
                  <a:srgbClr val="00B050"/>
                </a:solidFill>
              </a:rPr>
              <a:t>　　　　　　　　</a:t>
            </a:r>
            <a:r>
              <a:rPr lang="en-US" altLang="ja-JP" sz="1400" dirty="0" err="1">
                <a:solidFill>
                  <a:schemeClr val="tx1"/>
                </a:solidFill>
              </a:rPr>
              <a:t>document.getElementById</a:t>
            </a:r>
            <a:r>
              <a:rPr lang="en-US" altLang="ja-JP" sz="1400" b="1" dirty="0">
                <a:solidFill>
                  <a:srgbClr val="00B050"/>
                </a:solidFill>
              </a:rPr>
              <a:t>('t3')</a:t>
            </a:r>
          </a:p>
          <a:p>
            <a:pPr marL="0" indent="0">
              <a:buNone/>
            </a:pPr>
            <a:r>
              <a:rPr lang="ja-JP" altLang="en-US" sz="1400" b="1" dirty="0">
                <a:solidFill>
                  <a:srgbClr val="00B050"/>
                </a:solidFill>
              </a:rPr>
              <a:t>　　　　　　　　</a:t>
            </a:r>
            <a:r>
              <a:rPr lang="en-US" altLang="ja-JP" sz="1400" dirty="0" err="1">
                <a:solidFill>
                  <a:schemeClr val="tx1"/>
                </a:solidFill>
              </a:rPr>
              <a:t>document.getElementById</a:t>
            </a:r>
            <a:r>
              <a:rPr lang="en-US" altLang="ja-JP" sz="1400" b="1" dirty="0">
                <a:solidFill>
                  <a:srgbClr val="00B050"/>
                </a:solidFill>
              </a:rPr>
              <a:t>('t4')</a:t>
            </a:r>
          </a:p>
          <a:p>
            <a:pPr marL="0" indent="0">
              <a:buNone/>
            </a:pPr>
            <a:r>
              <a:rPr lang="ja-JP" altLang="en-US" dirty="0">
                <a:solidFill>
                  <a:schemeClr val="tx1"/>
                </a:solidFill>
              </a:rPr>
              <a:t>　　　　</a:t>
            </a:r>
            <a:r>
              <a:rPr lang="en-US" altLang="ja-JP" dirty="0">
                <a:solidFill>
                  <a:schemeClr val="tx1"/>
                </a:solidFill>
              </a:rPr>
              <a:t>- </a:t>
            </a:r>
            <a:r>
              <a:rPr lang="ja-JP" altLang="en-US" dirty="0">
                <a:solidFill>
                  <a:schemeClr val="tx1"/>
                </a:solidFill>
              </a:rPr>
              <a:t>セレクタだったら、一括で取得できる</a:t>
            </a:r>
            <a:endParaRPr lang="en-US" altLang="ja-JP" dirty="0">
              <a:solidFill>
                <a:schemeClr val="tx1"/>
              </a:solidFill>
            </a:endParaRPr>
          </a:p>
          <a:p>
            <a:pPr marL="0" indent="0">
              <a:buNone/>
            </a:pPr>
            <a:r>
              <a:rPr lang="ja-JP" altLang="en-US" sz="1400" dirty="0"/>
              <a:t>　　　　　　　　</a:t>
            </a:r>
            <a:r>
              <a:rPr lang="en-US" altLang="ja-JP" sz="1400" dirty="0" err="1">
                <a:solidFill>
                  <a:schemeClr val="tx1"/>
                </a:solidFill>
              </a:rPr>
              <a:t>document.querySelectorAll</a:t>
            </a:r>
            <a:r>
              <a:rPr lang="en-US" altLang="ja-JP" sz="1400" b="1" dirty="0">
                <a:solidFill>
                  <a:srgbClr val="0070C0"/>
                </a:solidFill>
              </a:rPr>
              <a:t>(</a:t>
            </a:r>
            <a:r>
              <a:rPr lang="ja-JP" altLang="en-US" sz="1400" b="1" dirty="0">
                <a:solidFill>
                  <a:srgbClr val="0070C0"/>
                </a:solidFill>
              </a:rPr>
              <a:t>‘</a:t>
            </a:r>
            <a:r>
              <a:rPr lang="en-US" altLang="ja-JP" sz="1400" b="1" dirty="0">
                <a:solidFill>
                  <a:srgbClr val="0070C0"/>
                </a:solidFill>
              </a:rPr>
              <a:t>form</a:t>
            </a:r>
            <a:r>
              <a:rPr lang="ja-JP" altLang="en-US" sz="1400" b="1" dirty="0">
                <a:solidFill>
                  <a:srgbClr val="0070C0"/>
                </a:solidFill>
              </a:rPr>
              <a:t>’</a:t>
            </a:r>
            <a:r>
              <a:rPr lang="en-US" altLang="ja-JP" sz="1400" b="1" dirty="0">
                <a:solidFill>
                  <a:srgbClr val="0070C0"/>
                </a:solidFill>
              </a:rPr>
              <a:t>)</a:t>
            </a:r>
          </a:p>
          <a:p>
            <a:pPr marL="0" indent="0">
              <a:buNone/>
            </a:pPr>
            <a:r>
              <a:rPr lang="ja-JP" altLang="en-US" dirty="0">
                <a:solidFill>
                  <a:schemeClr val="tx1"/>
                </a:solidFill>
              </a:rPr>
              <a:t>　　　　　　</a:t>
            </a:r>
            <a:endParaRPr lang="en-US" altLang="ja-JP" dirty="0">
              <a:solidFill>
                <a:schemeClr val="tx1"/>
              </a:solidFill>
            </a:endParaRPr>
          </a:p>
          <a:p>
            <a:pPr marL="0" indent="0">
              <a:buNone/>
            </a:pPr>
            <a:endParaRPr lang="en-US" altLang="ja-JP" dirty="0">
              <a:solidFill>
                <a:schemeClr val="tx1"/>
              </a:solidFill>
            </a:endParaRPr>
          </a:p>
        </p:txBody>
      </p:sp>
      <p:sp>
        <p:nvSpPr>
          <p:cNvPr id="3" name="テキスト ボックス 2"/>
          <p:cNvSpPr txBox="1"/>
          <p:nvPr/>
        </p:nvSpPr>
        <p:spPr>
          <a:xfrm>
            <a:off x="8527507" y="2137557"/>
            <a:ext cx="306178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en-US" altLang="ja-JP" dirty="0"/>
              <a:t>&lt;</a:t>
            </a:r>
            <a:r>
              <a:rPr kumimoji="1" lang="en-US" altLang="ja-JP" b="1" dirty="0">
                <a:solidFill>
                  <a:srgbClr val="0070C0"/>
                </a:solidFill>
              </a:rPr>
              <a:t>form</a:t>
            </a:r>
            <a:r>
              <a:rPr kumimoji="1" lang="en-US" altLang="ja-JP" dirty="0"/>
              <a:t> id=“</a:t>
            </a:r>
            <a:r>
              <a:rPr kumimoji="1" lang="en-US" altLang="ja-JP" b="1" dirty="0">
                <a:solidFill>
                  <a:srgbClr val="00B050"/>
                </a:solidFill>
              </a:rPr>
              <a:t>test</a:t>
            </a:r>
            <a:r>
              <a:rPr kumimoji="1" lang="en-US" altLang="ja-JP" dirty="0"/>
              <a:t>”&gt;</a:t>
            </a:r>
            <a:r>
              <a:rPr lang="en-US" altLang="ja-JP" dirty="0"/>
              <a:t> &lt;/</a:t>
            </a:r>
            <a:r>
              <a:rPr lang="en-US" altLang="ja-JP" b="1" dirty="0">
                <a:solidFill>
                  <a:srgbClr val="0070C0"/>
                </a:solidFill>
              </a:rPr>
              <a:t>form</a:t>
            </a:r>
            <a:r>
              <a:rPr lang="en-US" altLang="ja-JP" dirty="0"/>
              <a:t>&gt;</a:t>
            </a:r>
            <a:endParaRPr kumimoji="1" lang="ja-JP" altLang="en-US" dirty="0"/>
          </a:p>
        </p:txBody>
      </p:sp>
      <p:sp>
        <p:nvSpPr>
          <p:cNvPr id="6" name="テキスト ボックス 5"/>
          <p:cNvSpPr txBox="1"/>
          <p:nvPr/>
        </p:nvSpPr>
        <p:spPr>
          <a:xfrm>
            <a:off x="8527506" y="4650886"/>
            <a:ext cx="3061782"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ja-JP" dirty="0"/>
              <a:t>&lt;</a:t>
            </a:r>
            <a:r>
              <a:rPr lang="en-US" altLang="ja-JP" b="1" dirty="0">
                <a:solidFill>
                  <a:srgbClr val="0070C0"/>
                </a:solidFill>
              </a:rPr>
              <a:t>form</a:t>
            </a:r>
            <a:r>
              <a:rPr lang="en-US" altLang="ja-JP" dirty="0"/>
              <a:t> id=“</a:t>
            </a:r>
            <a:r>
              <a:rPr lang="en-US" altLang="ja-JP" b="1" dirty="0">
                <a:solidFill>
                  <a:srgbClr val="00B050"/>
                </a:solidFill>
              </a:rPr>
              <a:t>t1</a:t>
            </a:r>
            <a:r>
              <a:rPr lang="en-US" altLang="ja-JP" dirty="0"/>
              <a:t>”&gt; &lt;/</a:t>
            </a:r>
            <a:r>
              <a:rPr lang="en-US" altLang="ja-JP" b="1" dirty="0">
                <a:solidFill>
                  <a:srgbClr val="0070C0"/>
                </a:solidFill>
              </a:rPr>
              <a:t>form</a:t>
            </a:r>
            <a:r>
              <a:rPr lang="en-US" altLang="ja-JP" dirty="0"/>
              <a:t>&gt;</a:t>
            </a:r>
          </a:p>
          <a:p>
            <a:r>
              <a:rPr lang="en-US" altLang="ja-JP" dirty="0"/>
              <a:t>&lt;</a:t>
            </a:r>
            <a:r>
              <a:rPr lang="en-US" altLang="ja-JP" b="1" dirty="0">
                <a:solidFill>
                  <a:srgbClr val="0070C0"/>
                </a:solidFill>
              </a:rPr>
              <a:t>form</a:t>
            </a:r>
            <a:r>
              <a:rPr lang="en-US" altLang="ja-JP" dirty="0"/>
              <a:t> id=“</a:t>
            </a:r>
            <a:r>
              <a:rPr lang="en-US" altLang="ja-JP" b="1" dirty="0">
                <a:solidFill>
                  <a:srgbClr val="00B050"/>
                </a:solidFill>
              </a:rPr>
              <a:t>t2</a:t>
            </a:r>
            <a:r>
              <a:rPr lang="en-US" altLang="ja-JP" dirty="0"/>
              <a:t>”&gt; &lt;/</a:t>
            </a:r>
            <a:r>
              <a:rPr lang="en-US" altLang="ja-JP" b="1" dirty="0">
                <a:solidFill>
                  <a:srgbClr val="0070C0"/>
                </a:solidFill>
              </a:rPr>
              <a:t>form</a:t>
            </a:r>
            <a:r>
              <a:rPr lang="en-US" altLang="ja-JP" dirty="0"/>
              <a:t>&gt;</a:t>
            </a:r>
          </a:p>
          <a:p>
            <a:r>
              <a:rPr lang="en-US" altLang="ja-JP" dirty="0"/>
              <a:t>&lt;</a:t>
            </a:r>
            <a:r>
              <a:rPr lang="en-US" altLang="ja-JP" b="1" dirty="0">
                <a:solidFill>
                  <a:srgbClr val="0070C0"/>
                </a:solidFill>
              </a:rPr>
              <a:t>form</a:t>
            </a:r>
            <a:r>
              <a:rPr lang="en-US" altLang="ja-JP" dirty="0"/>
              <a:t> id=“</a:t>
            </a:r>
            <a:r>
              <a:rPr lang="en-US" altLang="ja-JP" b="1" dirty="0">
                <a:solidFill>
                  <a:srgbClr val="00B050"/>
                </a:solidFill>
              </a:rPr>
              <a:t>t3</a:t>
            </a:r>
            <a:r>
              <a:rPr lang="en-US" altLang="ja-JP" dirty="0"/>
              <a:t>”&gt; &lt;/</a:t>
            </a:r>
            <a:r>
              <a:rPr lang="en-US" altLang="ja-JP" b="1" dirty="0">
                <a:solidFill>
                  <a:srgbClr val="0070C0"/>
                </a:solidFill>
              </a:rPr>
              <a:t>form</a:t>
            </a:r>
            <a:r>
              <a:rPr lang="en-US" altLang="ja-JP" dirty="0"/>
              <a:t>&gt;</a:t>
            </a:r>
          </a:p>
          <a:p>
            <a:r>
              <a:rPr lang="en-US" altLang="ja-JP" dirty="0"/>
              <a:t>&lt;</a:t>
            </a:r>
            <a:r>
              <a:rPr lang="en-US" altLang="ja-JP" b="1" dirty="0">
                <a:solidFill>
                  <a:srgbClr val="0070C0"/>
                </a:solidFill>
              </a:rPr>
              <a:t>form</a:t>
            </a:r>
            <a:r>
              <a:rPr lang="en-US" altLang="ja-JP" dirty="0"/>
              <a:t> id=“</a:t>
            </a:r>
            <a:r>
              <a:rPr lang="en-US" altLang="ja-JP" b="1" dirty="0">
                <a:solidFill>
                  <a:srgbClr val="00B050"/>
                </a:solidFill>
              </a:rPr>
              <a:t>t4</a:t>
            </a:r>
            <a:r>
              <a:rPr lang="en-US" altLang="ja-JP" dirty="0"/>
              <a:t>”&gt; &lt;/</a:t>
            </a:r>
            <a:r>
              <a:rPr lang="en-US" altLang="ja-JP" b="1" dirty="0">
                <a:solidFill>
                  <a:srgbClr val="0070C0"/>
                </a:solidFill>
              </a:rPr>
              <a:t>form</a:t>
            </a:r>
            <a:r>
              <a:rPr lang="en-US" altLang="ja-JP" dirty="0"/>
              <a:t>&gt;</a:t>
            </a:r>
            <a:endParaRPr lang="ja-JP" altLang="en-US" dirty="0"/>
          </a:p>
        </p:txBody>
      </p:sp>
    </p:spTree>
    <p:extLst>
      <p:ext uri="{BB962C8B-B14F-4D97-AF65-F5344CB8AC3E}">
        <p14:creationId xmlns:p14="http://schemas.microsoft.com/office/powerpoint/2010/main" val="15288807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条件分岐② </a:t>
            </a:r>
            <a:r>
              <a:rPr lang="en-US" altLang="ja-JP" dirty="0"/>
              <a:t>switch </a:t>
            </a:r>
            <a:r>
              <a:rPr lang="ja-JP" altLang="en-US" dirty="0"/>
              <a:t>文</a:t>
            </a:r>
            <a:r>
              <a:rPr kumimoji="1" lang="ja-JP" altLang="en-US" dirty="0"/>
              <a:t>　</a:t>
            </a:r>
            <a:r>
              <a:rPr kumimoji="1" lang="ja-JP" altLang="en-US"/>
              <a:t>（</a:t>
            </a:r>
            <a:r>
              <a:rPr kumimoji="1" lang="en-US" altLang="ja-JP"/>
              <a:t>p.209</a:t>
            </a:r>
            <a:r>
              <a:rPr lang="ja-JP" altLang="en-US"/>
              <a:t>）</a:t>
            </a:r>
            <a:endParaRPr kumimoji="1" lang="ja-JP" altLang="en-US" dirty="0"/>
          </a:p>
        </p:txBody>
      </p:sp>
      <p:sp>
        <p:nvSpPr>
          <p:cNvPr id="3" name="コンテンツ プレースホルダー 2"/>
          <p:cNvSpPr>
            <a:spLocks noGrp="1"/>
          </p:cNvSpPr>
          <p:nvPr>
            <p:ph idx="1"/>
          </p:nvPr>
        </p:nvSpPr>
        <p:spPr>
          <a:xfrm>
            <a:off x="2589211" y="1529395"/>
            <a:ext cx="9223847" cy="3598659"/>
          </a:xfrm>
        </p:spPr>
        <p:txBody>
          <a:bodyPr/>
          <a:lstStyle/>
          <a:p>
            <a:r>
              <a:rPr lang="ja-JP" altLang="en-US" dirty="0"/>
              <a:t>基本形</a:t>
            </a:r>
            <a:endParaRPr lang="en-US" altLang="ja-JP" dirty="0"/>
          </a:p>
          <a:p>
            <a:pPr marL="0" indent="0">
              <a:spcBef>
                <a:spcPts val="600"/>
              </a:spcBef>
              <a:buNone/>
            </a:pPr>
            <a:r>
              <a:rPr lang="ja-JP" altLang="en-US" sz="1600" dirty="0"/>
              <a:t>　</a:t>
            </a:r>
            <a:r>
              <a:rPr lang="en-US" altLang="ja-JP" sz="1600" dirty="0"/>
              <a:t>switch (</a:t>
            </a:r>
            <a:r>
              <a:rPr lang="ja-JP" altLang="en-US" sz="1600" dirty="0"/>
              <a:t>調べる対象</a:t>
            </a:r>
            <a:r>
              <a:rPr lang="en-US" altLang="ja-JP" sz="1600" dirty="0"/>
              <a:t>) {</a:t>
            </a:r>
          </a:p>
          <a:p>
            <a:pPr marL="0" indent="0">
              <a:spcBef>
                <a:spcPts val="600"/>
              </a:spcBef>
              <a:buNone/>
            </a:pPr>
            <a:r>
              <a:rPr lang="ja-JP" altLang="en-US" sz="1600" dirty="0"/>
              <a:t>　　　</a:t>
            </a:r>
            <a:r>
              <a:rPr lang="en-US" altLang="ja-JP" sz="1600" dirty="0"/>
              <a:t>case </a:t>
            </a:r>
            <a:r>
              <a:rPr lang="ja-JP" altLang="en-US" sz="1600" dirty="0"/>
              <a:t>値</a:t>
            </a:r>
            <a:r>
              <a:rPr lang="en-US" altLang="ja-JP" sz="1600" dirty="0"/>
              <a:t>:</a:t>
            </a:r>
          </a:p>
          <a:p>
            <a:pPr marL="0" indent="0">
              <a:spcBef>
                <a:spcPts val="600"/>
              </a:spcBef>
              <a:buNone/>
            </a:pPr>
            <a:r>
              <a:rPr lang="en-US" altLang="ja-JP" sz="1600" dirty="0"/>
              <a:t>		</a:t>
            </a:r>
            <a:r>
              <a:rPr lang="ja-JP" altLang="en-US" sz="1600" dirty="0"/>
              <a:t>実行内容</a:t>
            </a:r>
            <a:r>
              <a:rPr lang="en-US" altLang="ja-JP" sz="1600" dirty="0"/>
              <a:t>;</a:t>
            </a:r>
          </a:p>
          <a:p>
            <a:pPr marL="0" indent="0">
              <a:spcBef>
                <a:spcPts val="600"/>
              </a:spcBef>
              <a:buNone/>
            </a:pPr>
            <a:r>
              <a:rPr lang="en-US" altLang="ja-JP" sz="1600" dirty="0"/>
              <a:t>		break;</a:t>
            </a:r>
          </a:p>
          <a:p>
            <a:pPr marL="0" indent="0">
              <a:spcBef>
                <a:spcPts val="600"/>
              </a:spcBef>
              <a:buNone/>
            </a:pPr>
            <a:r>
              <a:rPr lang="ja-JP" altLang="en-US" sz="1600" dirty="0"/>
              <a:t>　　　</a:t>
            </a:r>
            <a:r>
              <a:rPr lang="en-US" altLang="ja-JP" sz="1600" dirty="0"/>
              <a:t>case </a:t>
            </a:r>
            <a:r>
              <a:rPr lang="ja-JP" altLang="en-US" sz="1600" dirty="0"/>
              <a:t>値</a:t>
            </a:r>
            <a:r>
              <a:rPr lang="en-US" altLang="ja-JP" sz="1600" dirty="0"/>
              <a:t>:</a:t>
            </a:r>
          </a:p>
          <a:p>
            <a:pPr marL="0" indent="0">
              <a:spcBef>
                <a:spcPts val="600"/>
              </a:spcBef>
              <a:buNone/>
            </a:pPr>
            <a:r>
              <a:rPr lang="en-US" altLang="ja-JP" sz="1600" dirty="0"/>
              <a:t>		</a:t>
            </a:r>
            <a:r>
              <a:rPr lang="ja-JP" altLang="en-US" sz="1600" dirty="0"/>
              <a:t>実行内容</a:t>
            </a:r>
            <a:r>
              <a:rPr lang="en-US" altLang="ja-JP" sz="1600" dirty="0"/>
              <a:t>;</a:t>
            </a:r>
          </a:p>
          <a:p>
            <a:pPr marL="0" indent="0">
              <a:spcBef>
                <a:spcPts val="600"/>
              </a:spcBef>
              <a:buNone/>
            </a:pPr>
            <a:r>
              <a:rPr lang="en-US" altLang="ja-JP" sz="1600" dirty="0"/>
              <a:t>		break;</a:t>
            </a:r>
          </a:p>
          <a:p>
            <a:pPr marL="0" indent="0">
              <a:spcBef>
                <a:spcPts val="600"/>
              </a:spcBef>
              <a:buNone/>
            </a:pPr>
            <a:r>
              <a:rPr lang="ja-JP" altLang="en-US" sz="1600" dirty="0"/>
              <a:t>　　　</a:t>
            </a:r>
            <a:r>
              <a:rPr lang="en-US" altLang="ja-JP" sz="1600" dirty="0"/>
              <a:t>default:</a:t>
            </a:r>
          </a:p>
          <a:p>
            <a:pPr marL="0" indent="0">
              <a:spcBef>
                <a:spcPts val="600"/>
              </a:spcBef>
              <a:buNone/>
            </a:pPr>
            <a:r>
              <a:rPr lang="en-US" altLang="ja-JP" sz="1600" dirty="0"/>
              <a:t>		</a:t>
            </a:r>
            <a:r>
              <a:rPr lang="ja-JP" altLang="en-US" sz="1600" dirty="0"/>
              <a:t>実行内容</a:t>
            </a:r>
            <a:r>
              <a:rPr lang="en-US" altLang="ja-JP" sz="1600" dirty="0"/>
              <a:t>;</a:t>
            </a:r>
          </a:p>
          <a:p>
            <a:pPr marL="0" indent="0">
              <a:spcBef>
                <a:spcPts val="600"/>
              </a:spcBef>
              <a:buNone/>
            </a:pPr>
            <a:r>
              <a:rPr lang="en-US" altLang="ja-JP" sz="1600" dirty="0"/>
              <a:t>		break;</a:t>
            </a:r>
          </a:p>
          <a:p>
            <a:pPr marL="0" indent="0">
              <a:spcBef>
                <a:spcPts val="600"/>
              </a:spcBef>
              <a:buNone/>
            </a:pPr>
            <a:r>
              <a:rPr lang="ja-JP" altLang="en-US" sz="1600" dirty="0"/>
              <a:t>　</a:t>
            </a:r>
            <a:r>
              <a:rPr lang="en-US" altLang="ja-JP" sz="1600" dirty="0"/>
              <a:t>}</a:t>
            </a:r>
          </a:p>
          <a:p>
            <a:r>
              <a:rPr lang="ja-JP" altLang="en-US" dirty="0"/>
              <a:t>補足</a:t>
            </a:r>
            <a:endParaRPr lang="en-US" altLang="ja-JP" dirty="0"/>
          </a:p>
          <a:p>
            <a:pPr marL="0" indent="0">
              <a:buNone/>
            </a:pPr>
            <a:r>
              <a:rPr lang="ja-JP" altLang="en-US" dirty="0"/>
              <a:t>・</a:t>
            </a:r>
            <a:r>
              <a:rPr lang="en-US" altLang="ja-JP" dirty="0"/>
              <a:t>default: </a:t>
            </a:r>
            <a:r>
              <a:rPr lang="ja-JP" altLang="en-US" dirty="0"/>
              <a:t>の部分は省略可能</a:t>
            </a:r>
            <a:endParaRPr lang="en-US" altLang="ja-JP" dirty="0"/>
          </a:p>
          <a:p>
            <a:pPr marL="0" indent="0">
              <a:buNone/>
            </a:pPr>
            <a:r>
              <a:rPr lang="ja-JP" altLang="en-US" dirty="0"/>
              <a:t>・</a:t>
            </a:r>
            <a:r>
              <a:rPr lang="en-US" altLang="ja-JP" dirty="0"/>
              <a:t>if </a:t>
            </a:r>
            <a:r>
              <a:rPr lang="ja-JP" altLang="en-US" dirty="0"/>
              <a:t>文と特に変わりはない</a:t>
            </a:r>
            <a:endParaRPr lang="en-US" altLang="ja-JP" dirty="0"/>
          </a:p>
        </p:txBody>
      </p:sp>
      <p:sp>
        <p:nvSpPr>
          <p:cNvPr id="4" name="正方形/長方形 3"/>
          <p:cNvSpPr/>
          <p:nvPr/>
        </p:nvSpPr>
        <p:spPr>
          <a:xfrm>
            <a:off x="5006964" y="2266139"/>
            <a:ext cx="4647675" cy="289310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1600" dirty="0">
                <a:latin typeface="+mj-lt"/>
              </a:rPr>
              <a:t>switch (member) {</a:t>
            </a:r>
          </a:p>
          <a:p>
            <a:r>
              <a:rPr lang="ja-JP" altLang="en-US" sz="1600" dirty="0">
                <a:latin typeface="+mj-lt"/>
              </a:rPr>
              <a:t>　</a:t>
            </a:r>
            <a:r>
              <a:rPr lang="en-US" altLang="ja-JP" sz="1600" dirty="0">
                <a:latin typeface="+mj-lt"/>
              </a:rPr>
              <a:t>case 'Taro':</a:t>
            </a:r>
          </a:p>
          <a:p>
            <a:r>
              <a:rPr lang="ja-JP" altLang="en-US" sz="1600" dirty="0">
                <a:latin typeface="+mj-lt"/>
              </a:rPr>
              <a:t>　　</a:t>
            </a:r>
            <a:r>
              <a:rPr lang="en-US" altLang="ja-JP" sz="1600" dirty="0">
                <a:latin typeface="+mj-lt"/>
              </a:rPr>
              <a:t>console.log (member + ‘is my family’);</a:t>
            </a:r>
          </a:p>
          <a:p>
            <a:r>
              <a:rPr lang="ja-JP" altLang="en-US" sz="1600" dirty="0">
                <a:latin typeface="+mj-lt"/>
              </a:rPr>
              <a:t>　　</a:t>
            </a:r>
            <a:r>
              <a:rPr lang="en-US" altLang="ja-JP" sz="1600" dirty="0">
                <a:latin typeface="+mj-lt"/>
              </a:rPr>
              <a:t>break;</a:t>
            </a:r>
          </a:p>
          <a:p>
            <a:r>
              <a:rPr lang="ja-JP" altLang="en-US" sz="1600" dirty="0">
                <a:latin typeface="+mj-lt"/>
              </a:rPr>
              <a:t>　</a:t>
            </a:r>
            <a:r>
              <a:rPr lang="en-US" altLang="ja-JP" sz="1600" dirty="0">
                <a:latin typeface="+mj-lt"/>
              </a:rPr>
              <a:t>case 'Jiro':</a:t>
            </a:r>
          </a:p>
          <a:p>
            <a:r>
              <a:rPr lang="ja-JP" altLang="en-US" sz="1600" dirty="0">
                <a:latin typeface="+mj-lt"/>
              </a:rPr>
              <a:t>　　</a:t>
            </a:r>
            <a:r>
              <a:rPr lang="en-US" altLang="ja-JP" sz="1600" dirty="0">
                <a:latin typeface="+mj-lt"/>
              </a:rPr>
              <a:t>console.log (member + ‘is my friend’);</a:t>
            </a:r>
          </a:p>
          <a:p>
            <a:r>
              <a:rPr lang="ja-JP" altLang="en-US" sz="1600" dirty="0">
                <a:latin typeface="+mj-lt"/>
              </a:rPr>
              <a:t>　　</a:t>
            </a:r>
            <a:r>
              <a:rPr lang="en-US" altLang="ja-JP" sz="1600" dirty="0">
                <a:latin typeface="+mj-lt"/>
              </a:rPr>
              <a:t>break;</a:t>
            </a:r>
          </a:p>
          <a:p>
            <a:r>
              <a:rPr lang="ja-JP" altLang="en-US" sz="1600" dirty="0">
                <a:latin typeface="+mj-lt"/>
              </a:rPr>
              <a:t>　</a:t>
            </a:r>
            <a:r>
              <a:rPr lang="en-US" altLang="ja-JP" sz="1600" dirty="0">
                <a:latin typeface="+mj-lt"/>
              </a:rPr>
              <a:t>default:</a:t>
            </a:r>
          </a:p>
          <a:p>
            <a:r>
              <a:rPr lang="ja-JP" altLang="en-US" sz="1600" dirty="0">
                <a:latin typeface="+mj-lt"/>
              </a:rPr>
              <a:t>　　</a:t>
            </a:r>
            <a:r>
              <a:rPr lang="en-US" altLang="ja-JP" sz="1600" dirty="0">
                <a:latin typeface="+mj-lt"/>
              </a:rPr>
              <a:t>console.log (‘Who is’ + member + ‘</a:t>
            </a:r>
            <a:r>
              <a:rPr lang="ja-JP" altLang="en-US" sz="1600" dirty="0">
                <a:latin typeface="+mj-lt"/>
              </a:rPr>
              <a:t>？</a:t>
            </a:r>
            <a:r>
              <a:rPr lang="en-US" altLang="ja-JP" sz="1600" dirty="0">
                <a:latin typeface="+mj-lt"/>
              </a:rPr>
              <a:t>’);</a:t>
            </a:r>
          </a:p>
          <a:p>
            <a:r>
              <a:rPr lang="ja-JP" altLang="en-US" sz="1600" dirty="0">
                <a:latin typeface="+mj-lt"/>
              </a:rPr>
              <a:t>　　</a:t>
            </a:r>
            <a:r>
              <a:rPr lang="en-US" altLang="ja-JP" sz="1600" dirty="0">
                <a:latin typeface="+mj-lt"/>
              </a:rPr>
              <a:t>break;</a:t>
            </a:r>
          </a:p>
          <a:p>
            <a:r>
              <a:rPr lang="en-US" altLang="ja-JP" sz="1600" dirty="0">
                <a:latin typeface="+mj-lt"/>
              </a:rPr>
              <a:t>}</a:t>
            </a:r>
            <a:endParaRPr lang="ja-JP" altLang="en-US" sz="1600" dirty="0">
              <a:latin typeface="+mj-lt"/>
            </a:endParaRPr>
          </a:p>
        </p:txBody>
      </p:sp>
      <p:sp>
        <p:nvSpPr>
          <p:cNvPr id="6" name="テキスト ボックス 5"/>
          <p:cNvSpPr txBox="1"/>
          <p:nvPr/>
        </p:nvSpPr>
        <p:spPr>
          <a:xfrm>
            <a:off x="9826458" y="2756687"/>
            <a:ext cx="1814780" cy="338554"/>
          </a:xfrm>
          <a:prstGeom prst="rect">
            <a:avLst/>
          </a:prstGeom>
          <a:solidFill>
            <a:schemeClr val="accent1">
              <a:lumMod val="20000"/>
              <a:lumOff val="80000"/>
              <a:alpha val="34000"/>
            </a:schemeClr>
          </a:solidFill>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altLang="ja-JP" sz="1600" dirty="0"/>
              <a:t>member = Taro</a:t>
            </a:r>
            <a:endParaRPr kumimoji="1" lang="ja-JP" altLang="en-US" sz="1600" dirty="0"/>
          </a:p>
        </p:txBody>
      </p:sp>
      <p:sp>
        <p:nvSpPr>
          <p:cNvPr id="10" name="テキスト ボックス 9"/>
          <p:cNvSpPr txBox="1"/>
          <p:nvPr/>
        </p:nvSpPr>
        <p:spPr>
          <a:xfrm>
            <a:off x="9831107" y="3474117"/>
            <a:ext cx="1814780" cy="338554"/>
          </a:xfrm>
          <a:prstGeom prst="rect">
            <a:avLst/>
          </a:prstGeom>
          <a:solidFill>
            <a:schemeClr val="accent4">
              <a:lumMod val="20000"/>
              <a:lumOff val="80000"/>
            </a:schemeClr>
          </a:solidFill>
          <a:ln>
            <a:solidFill>
              <a:srgbClr val="00B050"/>
            </a:solidFill>
          </a:ln>
        </p:spPr>
        <p:txBody>
          <a:bodyPr wrap="square" rtlCol="0">
            <a:spAutoFit/>
          </a:bodyPr>
          <a:lstStyle/>
          <a:p>
            <a:r>
              <a:rPr lang="en-US" altLang="ja-JP" sz="1600" dirty="0"/>
              <a:t>member = Jiro</a:t>
            </a:r>
            <a:endParaRPr kumimoji="1" lang="ja-JP" altLang="en-US" sz="1600" dirty="0"/>
          </a:p>
        </p:txBody>
      </p:sp>
      <p:sp>
        <p:nvSpPr>
          <p:cNvPr id="11" name="テキスト ボックス 10"/>
          <p:cNvSpPr txBox="1"/>
          <p:nvPr/>
        </p:nvSpPr>
        <p:spPr>
          <a:xfrm>
            <a:off x="9831107" y="4191547"/>
            <a:ext cx="1814780" cy="338554"/>
          </a:xfrm>
          <a:prstGeom prst="rect">
            <a:avLst/>
          </a:prstGeom>
          <a:solidFill>
            <a:srgbClr val="FFC000">
              <a:alpha val="29000"/>
            </a:srgbClr>
          </a:solidFill>
          <a:ln>
            <a:solidFill>
              <a:srgbClr val="FFC000"/>
            </a:solidFill>
          </a:ln>
        </p:spPr>
        <p:txBody>
          <a:bodyPr wrap="square" rtlCol="0">
            <a:spAutoFit/>
          </a:bodyPr>
          <a:lstStyle/>
          <a:p>
            <a:r>
              <a:rPr lang="ja-JP" altLang="en-US" sz="1600" dirty="0"/>
              <a:t>それ以外</a:t>
            </a:r>
            <a:endParaRPr kumimoji="1" lang="ja-JP" altLang="en-US" sz="1600" dirty="0"/>
          </a:p>
        </p:txBody>
      </p:sp>
      <p:sp>
        <p:nvSpPr>
          <p:cNvPr id="12" name="角丸四角形 11"/>
          <p:cNvSpPr/>
          <p:nvPr/>
        </p:nvSpPr>
        <p:spPr>
          <a:xfrm>
            <a:off x="5255593" y="2577522"/>
            <a:ext cx="4280292" cy="692980"/>
          </a:xfrm>
          <a:prstGeom prst="round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角丸四角形 12"/>
          <p:cNvSpPr/>
          <p:nvPr/>
        </p:nvSpPr>
        <p:spPr>
          <a:xfrm>
            <a:off x="5255593" y="3292384"/>
            <a:ext cx="4280292" cy="692980"/>
          </a:xfrm>
          <a:prstGeom prst="roundRect">
            <a:avLst/>
          </a:prstGeom>
          <a:solidFill>
            <a:srgbClr val="00B050">
              <a:alpha val="1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5255594" y="4014334"/>
            <a:ext cx="4280292" cy="692980"/>
          </a:xfrm>
          <a:prstGeom prst="roundRect">
            <a:avLst/>
          </a:prstGeom>
          <a:solidFill>
            <a:srgbClr val="FFC000">
              <a:alpha val="1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5872405" y="6094143"/>
            <a:ext cx="6249018"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ja-JP" altLang="en-US" sz="1600" dirty="0"/>
              <a:t> </a:t>
            </a:r>
            <a:r>
              <a:rPr lang="en-US" altLang="ja-JP" sz="1600" dirty="0"/>
              <a:t>if </a:t>
            </a:r>
            <a:r>
              <a:rPr lang="ja-JP" altLang="en-US" sz="1600" dirty="0"/>
              <a:t>と </a:t>
            </a:r>
            <a:r>
              <a:rPr lang="en-US" altLang="ja-JP" sz="1600" dirty="0"/>
              <a:t>switch </a:t>
            </a:r>
            <a:r>
              <a:rPr lang="ja-JP" altLang="en-US" sz="1600" dirty="0"/>
              <a:t>の使い分けは「</a:t>
            </a:r>
            <a:r>
              <a:rPr lang="ja-JP" altLang="en-US" sz="1600" b="1" dirty="0"/>
              <a:t>条件分岐が多いか少ないか</a:t>
            </a:r>
            <a:r>
              <a:rPr lang="ja-JP" altLang="en-US" sz="1600" dirty="0"/>
              <a:t>」が一般的</a:t>
            </a:r>
          </a:p>
          <a:p>
            <a:r>
              <a:rPr lang="ja-JP" altLang="en-US" sz="1600"/>
              <a:t> 分岐が</a:t>
            </a:r>
            <a:r>
              <a:rPr lang="en-US" altLang="ja-JP" sz="1600" dirty="0"/>
              <a:t> </a:t>
            </a:r>
            <a:r>
              <a:rPr lang="ja-JP" altLang="en-US" sz="1600">
                <a:solidFill>
                  <a:srgbClr val="FF0000"/>
                </a:solidFill>
              </a:rPr>
              <a:t>多い </a:t>
            </a:r>
            <a:r>
              <a:rPr lang="ja-JP" altLang="en-US" sz="1600"/>
              <a:t>場合</a:t>
            </a:r>
            <a:r>
              <a:rPr lang="ja-JP" altLang="en-US" sz="1600" dirty="0"/>
              <a:t>には </a:t>
            </a:r>
            <a:r>
              <a:rPr lang="en-US" altLang="ja-JP" sz="1600" dirty="0"/>
              <a:t>switch </a:t>
            </a:r>
            <a:r>
              <a:rPr lang="ja-JP" altLang="en-US" sz="1600" dirty="0"/>
              <a:t>の方がソースが読みやすい</a:t>
            </a:r>
          </a:p>
        </p:txBody>
      </p:sp>
      <p:pic>
        <p:nvPicPr>
          <p:cNvPr id="16" name="図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87763" y="5776618"/>
            <a:ext cx="385853" cy="360901"/>
          </a:xfrm>
          <a:prstGeom prst="rect">
            <a:avLst/>
          </a:prstGeom>
        </p:spPr>
      </p:pic>
    </p:spTree>
    <p:extLst>
      <p:ext uri="{BB962C8B-B14F-4D97-AF65-F5344CB8AC3E}">
        <p14:creationId xmlns:p14="http://schemas.microsoft.com/office/powerpoint/2010/main" val="18161546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a:t>cookie</a:t>
            </a:r>
            <a:r>
              <a:rPr kumimoji="1" lang="ja-JP" altLang="en-US"/>
              <a:t>（</a:t>
            </a:r>
            <a:r>
              <a:rPr kumimoji="1" lang="en-US" altLang="ja-JP"/>
              <a:t>p.213, 217-218</a:t>
            </a:r>
            <a:r>
              <a:rPr lang="ja-JP" altLang="en-US"/>
              <a:t>）</a:t>
            </a:r>
            <a:endParaRPr kumimoji="1" lang="ja-JP" altLang="en-US" dirty="0"/>
          </a:p>
        </p:txBody>
      </p:sp>
      <p:sp>
        <p:nvSpPr>
          <p:cNvPr id="3" name="コンテンツ プレースホルダー 2"/>
          <p:cNvSpPr>
            <a:spLocks noGrp="1"/>
          </p:cNvSpPr>
          <p:nvPr>
            <p:ph idx="1"/>
          </p:nvPr>
        </p:nvSpPr>
        <p:spPr>
          <a:xfrm>
            <a:off x="2589211" y="1529396"/>
            <a:ext cx="9223847" cy="2258834"/>
          </a:xfrm>
        </p:spPr>
        <p:txBody>
          <a:bodyPr/>
          <a:lstStyle/>
          <a:p>
            <a:r>
              <a:rPr lang="en-US" altLang="ja-JP" sz="2000" dirty="0"/>
              <a:t>cookie </a:t>
            </a:r>
            <a:r>
              <a:rPr lang="ja-JP" altLang="en-US" sz="2000" dirty="0"/>
              <a:t>とは</a:t>
            </a:r>
            <a:endParaRPr lang="en-US" altLang="ja-JP" sz="2000" dirty="0"/>
          </a:p>
          <a:p>
            <a:pPr marL="0" indent="0">
              <a:buNone/>
            </a:pPr>
            <a:r>
              <a:rPr lang="ja-JP" altLang="en-US" dirty="0"/>
              <a:t>　　</a:t>
            </a:r>
            <a:r>
              <a:rPr lang="ja-JP" altLang="en-US" b="1" dirty="0"/>
              <a:t>ブラウザ上に保存される小さなデータ</a:t>
            </a:r>
            <a:r>
              <a:rPr lang="ja-JP" altLang="en-US" dirty="0"/>
              <a:t>（</a:t>
            </a:r>
            <a:r>
              <a:rPr lang="en-US" altLang="ja-JP" dirty="0"/>
              <a:t>SSO</a:t>
            </a:r>
            <a:r>
              <a:rPr lang="ja-JP" altLang="en-US" dirty="0"/>
              <a:t> や認証で良く使われる）</a:t>
            </a:r>
            <a:endParaRPr lang="en-US" altLang="ja-JP" dirty="0"/>
          </a:p>
          <a:p>
            <a:pPr marL="0" indent="0">
              <a:buNone/>
            </a:pPr>
            <a:r>
              <a:rPr lang="ja-JP" altLang="en-US" sz="1400" dirty="0"/>
              <a:t>　　　　　→　ブラウザと </a:t>
            </a:r>
            <a:r>
              <a:rPr lang="en-US" altLang="ja-JP" sz="1400" dirty="0"/>
              <a:t>Web</a:t>
            </a:r>
            <a:r>
              <a:rPr lang="ja-JP" altLang="en-US" sz="1400" dirty="0"/>
              <a:t> サーバーの間でデータをやり取りする時に使われる</a:t>
            </a:r>
            <a:endParaRPr lang="en-US" altLang="ja-JP" sz="1400" dirty="0"/>
          </a:p>
        </p:txBody>
      </p:sp>
      <p:pic>
        <p:nvPicPr>
          <p:cNvPr id="11" name="図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4430" y="3259497"/>
            <a:ext cx="4775911" cy="2851966"/>
          </a:xfrm>
          <a:prstGeom prst="rect">
            <a:avLst/>
          </a:prstGeom>
          <a:ln>
            <a:solidFill>
              <a:schemeClr val="tx1"/>
            </a:solidFill>
          </a:ln>
        </p:spPr>
      </p:pic>
      <p:pic>
        <p:nvPicPr>
          <p:cNvPr id="12" name="図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768" y="3250837"/>
            <a:ext cx="4775911" cy="2836876"/>
          </a:xfrm>
          <a:prstGeom prst="rect">
            <a:avLst/>
          </a:prstGeom>
          <a:ln>
            <a:solidFill>
              <a:schemeClr val="tx1"/>
            </a:solidFill>
          </a:ln>
        </p:spPr>
      </p:pic>
      <p:sp>
        <p:nvSpPr>
          <p:cNvPr id="13" name="角丸四角形 12"/>
          <p:cNvSpPr/>
          <p:nvPr/>
        </p:nvSpPr>
        <p:spPr>
          <a:xfrm>
            <a:off x="3277588" y="5381765"/>
            <a:ext cx="3522753" cy="80883"/>
          </a:xfrm>
          <a:prstGeom prst="round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角丸四角形 19"/>
          <p:cNvSpPr/>
          <p:nvPr/>
        </p:nvSpPr>
        <p:spPr>
          <a:xfrm>
            <a:off x="8301926" y="5369890"/>
            <a:ext cx="3522753" cy="80883"/>
          </a:xfrm>
          <a:prstGeom prst="roundRect">
            <a:avLst/>
          </a:prstGeom>
          <a:solidFill>
            <a:srgbClr val="FF0000">
              <a:alpha val="19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曲線コネクタ 17"/>
          <p:cNvCxnSpPr>
            <a:stCxn id="13" idx="2"/>
            <a:endCxn id="20" idx="2"/>
          </p:cNvCxnSpPr>
          <p:nvPr/>
        </p:nvCxnSpPr>
        <p:spPr>
          <a:xfrm rot="5400000" flipH="1" flipV="1">
            <a:off x="7545196" y="2944542"/>
            <a:ext cx="11875" cy="5024338"/>
          </a:xfrm>
          <a:prstGeom prst="curvedConnector3">
            <a:avLst>
              <a:gd name="adj1" fmla="val -8125238"/>
            </a:avLst>
          </a:prstGeom>
          <a:ln w="31750">
            <a:gradFill>
              <a:gsLst>
                <a:gs pos="0">
                  <a:srgbClr val="FFCC66"/>
                </a:gs>
                <a:gs pos="24000">
                  <a:srgbClr val="FFC000"/>
                </a:gs>
                <a:gs pos="50000">
                  <a:srgbClr val="FFC000"/>
                </a:gs>
                <a:gs pos="99000">
                  <a:srgbClr val="FF0000"/>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6917681" y="2841647"/>
            <a:ext cx="4778041"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en-US" altLang="ja-JP" dirty="0"/>
              <a:t>cookie </a:t>
            </a:r>
            <a:r>
              <a:rPr lang="ja-JP" altLang="en-US" dirty="0"/>
              <a:t>にログイン情報が保存されている！</a:t>
            </a:r>
            <a:endParaRPr kumimoji="1" lang="ja-JP" altLang="en-US" dirty="0"/>
          </a:p>
        </p:txBody>
      </p:sp>
      <p:sp>
        <p:nvSpPr>
          <p:cNvPr id="25" name="テキスト ボックス 24"/>
          <p:cNvSpPr txBox="1"/>
          <p:nvPr/>
        </p:nvSpPr>
        <p:spPr>
          <a:xfrm>
            <a:off x="1774121" y="2841647"/>
            <a:ext cx="2263489"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dirty="0"/>
              <a:t>ログイン情報は無い</a:t>
            </a:r>
            <a:endParaRPr kumimoji="1" lang="ja-JP" altLang="en-US" dirty="0"/>
          </a:p>
        </p:txBody>
      </p:sp>
    </p:spTree>
    <p:extLst>
      <p:ext uri="{BB962C8B-B14F-4D97-AF65-F5344CB8AC3E}">
        <p14:creationId xmlns:p14="http://schemas.microsoft.com/office/powerpoint/2010/main" val="2263786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第一部</a:t>
            </a:r>
          </a:p>
        </p:txBody>
      </p:sp>
    </p:spTree>
    <p:extLst>
      <p:ext uri="{BB962C8B-B14F-4D97-AF65-F5344CB8AC3E}">
        <p14:creationId xmlns:p14="http://schemas.microsoft.com/office/powerpoint/2010/main" val="613072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ライブラリ</a:t>
            </a:r>
            <a:r>
              <a:rPr kumimoji="1" lang="ja-JP" altLang="en-US" dirty="0"/>
              <a:t>　</a:t>
            </a:r>
            <a:r>
              <a:rPr kumimoji="1" lang="ja-JP" altLang="en-US"/>
              <a:t>（</a:t>
            </a:r>
            <a:r>
              <a:rPr kumimoji="1" lang="en-US" altLang="ja-JP"/>
              <a:t>p.216</a:t>
            </a:r>
            <a:r>
              <a:rPr lang="ja-JP" altLang="en-US"/>
              <a:t>）</a:t>
            </a:r>
            <a:endParaRPr kumimoji="1" lang="ja-JP" altLang="en-US" dirty="0"/>
          </a:p>
        </p:txBody>
      </p:sp>
      <p:sp>
        <p:nvSpPr>
          <p:cNvPr id="3" name="コンテンツ プレースホルダー 2"/>
          <p:cNvSpPr>
            <a:spLocks noGrp="1"/>
          </p:cNvSpPr>
          <p:nvPr>
            <p:ph idx="1"/>
          </p:nvPr>
        </p:nvSpPr>
        <p:spPr>
          <a:xfrm>
            <a:off x="2589211" y="1529396"/>
            <a:ext cx="9223847" cy="2258834"/>
          </a:xfrm>
        </p:spPr>
        <p:txBody>
          <a:bodyPr/>
          <a:lstStyle/>
          <a:p>
            <a:r>
              <a:rPr lang="ja-JP" altLang="en-US" sz="2000" dirty="0"/>
              <a:t>ライブラリとは</a:t>
            </a:r>
            <a:endParaRPr lang="en-US" altLang="ja-JP" sz="2000" dirty="0"/>
          </a:p>
          <a:p>
            <a:pPr marL="0" indent="0">
              <a:buNone/>
            </a:pPr>
            <a:r>
              <a:rPr lang="ja-JP" altLang="en-US" dirty="0"/>
              <a:t>　・定型的で良く出てくる処理なのに、その</a:t>
            </a:r>
            <a:r>
              <a:rPr lang="ja-JP" altLang="en-US"/>
              <a:t>処理を書く機能</a:t>
            </a:r>
            <a:r>
              <a:rPr lang="ja-JP" altLang="en-US" dirty="0"/>
              <a:t>が無い</a:t>
            </a:r>
            <a:endParaRPr lang="en-US" altLang="ja-JP" dirty="0"/>
          </a:p>
          <a:p>
            <a:pPr marL="0" indent="0">
              <a:buNone/>
            </a:pPr>
            <a:r>
              <a:rPr lang="ja-JP" altLang="en-US" dirty="0"/>
              <a:t>　・自分で一から書くと複雑になる・・・</a:t>
            </a:r>
            <a:endParaRPr lang="en-US" altLang="ja-JP" dirty="0"/>
          </a:p>
          <a:p>
            <a:pPr marL="0" indent="0">
              <a:buNone/>
            </a:pPr>
            <a:r>
              <a:rPr lang="ja-JP" altLang="en-US" dirty="0"/>
              <a:t>　　　→　汎用性の高い複数のプログラムを、再利用可能な形で</a:t>
            </a:r>
            <a:endParaRPr lang="en-US" altLang="ja-JP" dirty="0"/>
          </a:p>
          <a:p>
            <a:pPr marL="0" indent="0">
              <a:buNone/>
            </a:pPr>
            <a:r>
              <a:rPr lang="ja-JP" altLang="en-US" dirty="0"/>
              <a:t>　　　　　ひとまとまりにしたものがライブラリ（</a:t>
            </a:r>
            <a:r>
              <a:rPr lang="en-US" altLang="ja-JP" dirty="0"/>
              <a:t>Library</a:t>
            </a:r>
            <a:r>
              <a:rPr lang="ja-JP" altLang="en-US" dirty="0"/>
              <a:t>）</a:t>
            </a:r>
            <a:endParaRPr lang="en-US" altLang="ja-JP" sz="1600" dirty="0"/>
          </a:p>
          <a:p>
            <a:pPr marL="0" indent="0">
              <a:buNone/>
            </a:pPr>
            <a:endParaRPr lang="en-US" altLang="ja-JP" sz="1600" dirty="0"/>
          </a:p>
          <a:p>
            <a:r>
              <a:rPr lang="ja-JP" altLang="en-US" sz="2000" dirty="0"/>
              <a:t>例：</a:t>
            </a:r>
            <a:r>
              <a:rPr lang="en-US" altLang="ja-JP" sz="2000" dirty="0"/>
              <a:t>Chart.js </a:t>
            </a:r>
            <a:r>
              <a:rPr lang="ja-JP" altLang="en-US" sz="1200" dirty="0"/>
              <a:t>（</a:t>
            </a:r>
            <a:r>
              <a:rPr lang="en-US" altLang="ja-JP" sz="1200" dirty="0"/>
              <a:t>https://js.cybozu.com/chartjs/v2.1.6/Chart.min.js</a:t>
            </a:r>
            <a:r>
              <a:rPr lang="ja-JP" altLang="en-US" sz="1200" dirty="0"/>
              <a:t>）</a:t>
            </a:r>
            <a:endParaRPr lang="en-US" altLang="ja-JP" sz="1200"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1336" y="4465265"/>
            <a:ext cx="2273158" cy="2036928"/>
          </a:xfrm>
          <a:prstGeom prst="rect">
            <a:avLst/>
          </a:prstGeom>
        </p:spPr>
        <p:style>
          <a:lnRef idx="2">
            <a:schemeClr val="dk1"/>
          </a:lnRef>
          <a:fillRef idx="1">
            <a:schemeClr val="lt1"/>
          </a:fillRef>
          <a:effectRef idx="0">
            <a:schemeClr val="dk1"/>
          </a:effectRef>
          <a:fontRef idx="minor">
            <a:schemeClr val="dk1"/>
          </a:fontRef>
        </p:style>
      </p:pic>
      <p:pic>
        <p:nvPicPr>
          <p:cNvPr id="8" name="図 7"/>
          <p:cNvPicPr>
            <a:picLocks noChangeAspect="1"/>
          </p:cNvPicPr>
          <p:nvPr/>
        </p:nvPicPr>
        <p:blipFill rotWithShape="1">
          <a:blip r:embed="rId3">
            <a:extLst>
              <a:ext uri="{28A0092B-C50C-407E-A947-70E740481C1C}">
                <a14:useLocalDpi xmlns:a14="http://schemas.microsoft.com/office/drawing/2010/main" val="0"/>
              </a:ext>
            </a:extLst>
          </a:blip>
          <a:srcRect r="18513"/>
          <a:stretch/>
        </p:blipFill>
        <p:spPr>
          <a:xfrm>
            <a:off x="3234609" y="4465265"/>
            <a:ext cx="2453671" cy="2036928"/>
          </a:xfrm>
          <a:prstGeom prst="rect">
            <a:avLst/>
          </a:prstGeom>
        </p:spPr>
        <p:style>
          <a:lnRef idx="2">
            <a:schemeClr val="dk1"/>
          </a:lnRef>
          <a:fillRef idx="1">
            <a:schemeClr val="lt1"/>
          </a:fillRef>
          <a:effectRef idx="0">
            <a:schemeClr val="dk1"/>
          </a:effectRef>
          <a:fontRef idx="minor">
            <a:schemeClr val="dk1"/>
          </a:fontRef>
        </p:style>
      </p:pic>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4149" y="4465266"/>
            <a:ext cx="2451318" cy="2036928"/>
          </a:xfrm>
          <a:prstGeom prst="rect">
            <a:avLst/>
          </a:prstGeom>
        </p:spPr>
        <p:style>
          <a:lnRef idx="2">
            <a:schemeClr val="dk1"/>
          </a:lnRef>
          <a:fillRef idx="1">
            <a:schemeClr val="lt1"/>
          </a:fillRef>
          <a:effectRef idx="0">
            <a:schemeClr val="dk1"/>
          </a:effectRef>
          <a:fontRef idx="minor">
            <a:schemeClr val="dk1"/>
          </a:fontRef>
        </p:style>
      </p:pic>
      <p:sp>
        <p:nvSpPr>
          <p:cNvPr id="7" name="テキスト ボックス 6"/>
          <p:cNvSpPr txBox="1"/>
          <p:nvPr/>
        </p:nvSpPr>
        <p:spPr>
          <a:xfrm>
            <a:off x="6369109" y="5160563"/>
            <a:ext cx="2281398"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ja-JP" altLang="en-US" dirty="0"/>
              <a:t>外部ファイルとして</a:t>
            </a:r>
            <a:endParaRPr kumimoji="1" lang="en-US" altLang="ja-JP" dirty="0"/>
          </a:p>
          <a:p>
            <a:r>
              <a:rPr kumimoji="1" lang="ja-JP" altLang="en-US" dirty="0"/>
              <a:t>読み込み</a:t>
            </a:r>
          </a:p>
        </p:txBody>
      </p:sp>
      <p:sp>
        <p:nvSpPr>
          <p:cNvPr id="15" name="上矢印 14"/>
          <p:cNvSpPr/>
          <p:nvPr/>
        </p:nvSpPr>
        <p:spPr>
          <a:xfrm rot="5400000">
            <a:off x="5770348" y="5275909"/>
            <a:ext cx="451265" cy="41563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上矢印 15"/>
          <p:cNvSpPr/>
          <p:nvPr/>
        </p:nvSpPr>
        <p:spPr>
          <a:xfrm rot="5400000">
            <a:off x="8798003" y="5275908"/>
            <a:ext cx="451265" cy="41563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p:cNvCxnSpPr/>
          <p:nvPr/>
        </p:nvCxnSpPr>
        <p:spPr>
          <a:xfrm>
            <a:off x="3811979" y="3075709"/>
            <a:ext cx="3236789" cy="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26" name="直線コネクタ 25"/>
          <p:cNvCxnSpPr/>
          <p:nvPr/>
        </p:nvCxnSpPr>
        <p:spPr>
          <a:xfrm flipV="1">
            <a:off x="3813935" y="3491345"/>
            <a:ext cx="2470214" cy="9897"/>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sp>
        <p:nvSpPr>
          <p:cNvPr id="28" name="テキスト ボックス 27"/>
          <p:cNvSpPr txBox="1"/>
          <p:nvPr/>
        </p:nvSpPr>
        <p:spPr>
          <a:xfrm>
            <a:off x="9923691" y="2490934"/>
            <a:ext cx="1889367"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ja-JP" altLang="en-US" sz="1600" dirty="0"/>
              <a:t>使用する時には</a:t>
            </a:r>
            <a:endParaRPr lang="en-US" altLang="ja-JP" sz="1600" dirty="0"/>
          </a:p>
          <a:p>
            <a:r>
              <a:rPr lang="ja-JP" altLang="en-US" sz="1600" dirty="0"/>
              <a:t>ライセンスに注意</a:t>
            </a:r>
            <a:endParaRPr lang="en-US" altLang="ja-JP" sz="1600" dirty="0"/>
          </a:p>
        </p:txBody>
      </p:sp>
      <p:pic>
        <p:nvPicPr>
          <p:cNvPr id="29" name="図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39782" y="2208587"/>
            <a:ext cx="408793" cy="360901"/>
          </a:xfrm>
          <a:prstGeom prst="rect">
            <a:avLst/>
          </a:prstGeom>
        </p:spPr>
      </p:pic>
    </p:spTree>
    <p:extLst>
      <p:ext uri="{BB962C8B-B14F-4D97-AF65-F5344CB8AC3E}">
        <p14:creationId xmlns:p14="http://schemas.microsoft.com/office/powerpoint/2010/main" val="36360714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a:t>forEach</a:t>
            </a:r>
            <a:r>
              <a:rPr lang="ja-JP" altLang="en-US"/>
              <a:t>（</a:t>
            </a:r>
            <a:r>
              <a:rPr lang="en-US" altLang="ja-JP"/>
              <a:t>p.227</a:t>
            </a:r>
            <a:r>
              <a:rPr lang="ja-JP" altLang="en-US"/>
              <a:t>）</a:t>
            </a:r>
            <a:endParaRPr kumimoji="1" lang="ja-JP" altLang="en-US" dirty="0"/>
          </a:p>
        </p:txBody>
      </p:sp>
      <p:sp>
        <p:nvSpPr>
          <p:cNvPr id="39" name="コンテンツ プレースホルダー 2"/>
          <p:cNvSpPr>
            <a:spLocks noGrp="1"/>
          </p:cNvSpPr>
          <p:nvPr>
            <p:ph idx="1"/>
          </p:nvPr>
        </p:nvSpPr>
        <p:spPr>
          <a:xfrm>
            <a:off x="2589211" y="1529395"/>
            <a:ext cx="9223847" cy="4998996"/>
          </a:xfrm>
        </p:spPr>
        <p:txBody>
          <a:bodyPr/>
          <a:lstStyle/>
          <a:p>
            <a:r>
              <a:rPr lang="ja-JP" altLang="en-US" dirty="0"/>
              <a:t>基本形</a:t>
            </a:r>
            <a:endParaRPr lang="en-US" altLang="ja-JP" dirty="0"/>
          </a:p>
          <a:p>
            <a:pPr marL="0" indent="0">
              <a:buNone/>
            </a:pPr>
            <a:r>
              <a:rPr lang="ja-JP" altLang="en-US"/>
              <a:t>　配列</a:t>
            </a:r>
            <a:r>
              <a:rPr lang="en-US" altLang="ja-JP"/>
              <a:t>.forEach(function</a:t>
            </a:r>
            <a:r>
              <a:rPr lang="ja-JP" altLang="en-US"/>
              <a:t>（処理中の要素</a:t>
            </a:r>
            <a:r>
              <a:rPr lang="en-US" altLang="ja-JP"/>
              <a:t>, </a:t>
            </a:r>
            <a:r>
              <a:rPr lang="ja-JP" altLang="en-US"/>
              <a:t>処理中の要素のインデックス番号）｛</a:t>
            </a:r>
            <a:endParaRPr lang="en-US" altLang="ja-JP" dirty="0"/>
          </a:p>
          <a:p>
            <a:pPr marL="0" indent="0">
              <a:buNone/>
            </a:pPr>
            <a:r>
              <a:rPr lang="ja-JP" altLang="en-US" dirty="0"/>
              <a:t>　　　実行する内容</a:t>
            </a:r>
            <a:endParaRPr lang="en-US" altLang="ja-JP" dirty="0"/>
          </a:p>
          <a:p>
            <a:pPr marL="0" indent="0">
              <a:buNone/>
            </a:pPr>
            <a:r>
              <a:rPr lang="ja-JP" altLang="en-US"/>
              <a:t>　</a:t>
            </a:r>
            <a:r>
              <a:rPr lang="en-US" altLang="ja-JP"/>
              <a:t>})</a:t>
            </a:r>
            <a:endParaRPr lang="en-US" altLang="ja-JP" dirty="0"/>
          </a:p>
          <a:p>
            <a:pPr marL="0" indent="0">
              <a:buNone/>
            </a:pPr>
            <a:endParaRPr lang="en-US" altLang="ja-JP"/>
          </a:p>
          <a:p>
            <a:pPr marL="0" indent="0">
              <a:buNone/>
            </a:pPr>
            <a:endParaRPr lang="en-US" altLang="ja-JP" dirty="0"/>
          </a:p>
          <a:p>
            <a:r>
              <a:rPr lang="ja-JP" altLang="en-US"/>
              <a:t>補足</a:t>
            </a:r>
            <a:endParaRPr lang="en-US" altLang="ja-JP"/>
          </a:p>
          <a:p>
            <a:pPr marL="0" indent="0">
              <a:buNone/>
            </a:pPr>
            <a:r>
              <a:rPr lang="ja-JP" altLang="en-US"/>
              <a:t>・</a:t>
            </a:r>
            <a:r>
              <a:rPr lang="ja-JP" altLang="en-US" b="1"/>
              <a:t>配列専用</a:t>
            </a:r>
            <a:r>
              <a:rPr lang="ja-JP" altLang="en-US"/>
              <a:t>の繰り返し文</a:t>
            </a:r>
            <a:endParaRPr lang="en-US" altLang="ja-JP"/>
          </a:p>
          <a:p>
            <a:pPr marL="0" indent="0">
              <a:buNone/>
            </a:pPr>
            <a:r>
              <a:rPr lang="ja-JP" altLang="en-US"/>
              <a:t>・</a:t>
            </a:r>
            <a:r>
              <a:rPr lang="en-US" altLang="ja-JP"/>
              <a:t>for </a:t>
            </a:r>
            <a:r>
              <a:rPr lang="ja-JP" altLang="en-US"/>
              <a:t>文との違いは、</a:t>
            </a:r>
            <a:r>
              <a:rPr lang="ja-JP" altLang="en-US" b="1"/>
              <a:t>全ての要素に対して処理を行う事が前提</a:t>
            </a:r>
            <a:r>
              <a:rPr lang="ja-JP" altLang="en-US"/>
              <a:t>と</a:t>
            </a:r>
            <a:endParaRPr lang="en-US" altLang="ja-JP"/>
          </a:p>
          <a:p>
            <a:pPr marL="0" indent="0">
              <a:spcBef>
                <a:spcPts val="0"/>
              </a:spcBef>
              <a:buNone/>
            </a:pPr>
            <a:r>
              <a:rPr lang="ja-JP" altLang="en-US"/>
              <a:t>　なっているので、記載がシンプルになる</a:t>
            </a:r>
            <a:endParaRPr lang="en-US" altLang="ja-JP"/>
          </a:p>
          <a:p>
            <a:pPr marL="0" indent="0">
              <a:spcBef>
                <a:spcPts val="0"/>
              </a:spcBef>
              <a:buNone/>
            </a:pPr>
            <a:r>
              <a:rPr lang="ja-JP" altLang="en-US"/>
              <a:t>　（その代わり途中で処理を中断する</a:t>
            </a:r>
            <a:r>
              <a:rPr lang="en-US" altLang="ja-JP"/>
              <a:t> break </a:t>
            </a:r>
            <a:r>
              <a:rPr lang="ja-JP" altLang="en-US"/>
              <a:t>や </a:t>
            </a:r>
            <a:r>
              <a:rPr lang="en-US" altLang="ja-JP"/>
              <a:t>continue </a:t>
            </a:r>
            <a:r>
              <a:rPr lang="ja-JP" altLang="en-US"/>
              <a:t>は使えない）</a:t>
            </a:r>
            <a:endParaRPr lang="en-US" altLang="ja-JP"/>
          </a:p>
          <a:p>
            <a:pPr marL="0" indent="0">
              <a:buNone/>
            </a:pPr>
            <a:r>
              <a:rPr lang="ja-JP" altLang="en-US"/>
              <a:t>・引数はもう一つ加えることができ、その場合は「呼び出されている配列そのもの」が</a:t>
            </a:r>
            <a:endParaRPr lang="en-US" altLang="ja-JP"/>
          </a:p>
          <a:p>
            <a:pPr marL="0" indent="0">
              <a:spcBef>
                <a:spcPts val="0"/>
              </a:spcBef>
              <a:buNone/>
            </a:pPr>
            <a:r>
              <a:rPr lang="ja-JP" altLang="en-US"/>
              <a:t>　含まれる</a:t>
            </a:r>
            <a:endParaRPr lang="en-US" altLang="ja-JP"/>
          </a:p>
        </p:txBody>
      </p:sp>
      <p:sp>
        <p:nvSpPr>
          <p:cNvPr id="13" name="正方形/長方形 12"/>
          <p:cNvSpPr/>
          <p:nvPr/>
        </p:nvSpPr>
        <p:spPr>
          <a:xfrm>
            <a:off x="2878282" y="1932709"/>
            <a:ext cx="498763" cy="290946"/>
          </a:xfrm>
          <a:prstGeom prst="rect">
            <a:avLst/>
          </a:prstGeom>
          <a:noFill/>
          <a:ln>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cxnSp>
        <p:nvCxnSpPr>
          <p:cNvPr id="19" name="直線コネクタ 18"/>
          <p:cNvCxnSpPr/>
          <p:nvPr/>
        </p:nvCxnSpPr>
        <p:spPr>
          <a:xfrm>
            <a:off x="5496791" y="2213264"/>
            <a:ext cx="1413164" cy="0"/>
          </a:xfrm>
          <a:prstGeom prst="line">
            <a:avLst/>
          </a:prstGeom>
          <a:ln>
            <a:solidFill>
              <a:srgbClr val="FF9900"/>
            </a:solidFill>
          </a:ln>
        </p:spPr>
        <p:style>
          <a:lnRef idx="3">
            <a:schemeClr val="accent2"/>
          </a:lnRef>
          <a:fillRef idx="0">
            <a:schemeClr val="accent2"/>
          </a:fillRef>
          <a:effectRef idx="2">
            <a:schemeClr val="accent2"/>
          </a:effectRef>
          <a:fontRef idx="minor">
            <a:schemeClr val="tx1"/>
          </a:fontRef>
        </p:style>
      </p:cxnSp>
      <p:cxnSp>
        <p:nvCxnSpPr>
          <p:cNvPr id="40" name="直線コネクタ 39"/>
          <p:cNvCxnSpPr/>
          <p:nvPr/>
        </p:nvCxnSpPr>
        <p:spPr>
          <a:xfrm>
            <a:off x="7031181" y="2220192"/>
            <a:ext cx="3463637" cy="0"/>
          </a:xfrm>
          <a:prstGeom prst="line">
            <a:avLst/>
          </a:prstGeom>
          <a:ln>
            <a:solidFill>
              <a:srgbClr val="FF9900"/>
            </a:solidFill>
          </a:ln>
        </p:spPr>
        <p:style>
          <a:lnRef idx="3">
            <a:schemeClr val="accent2"/>
          </a:lnRef>
          <a:fillRef idx="0">
            <a:schemeClr val="accent2"/>
          </a:fillRef>
          <a:effectRef idx="2">
            <a:schemeClr val="accent2"/>
          </a:effectRef>
          <a:fontRef idx="minor">
            <a:schemeClr val="tx1"/>
          </a:fontRef>
        </p:style>
      </p:cxnSp>
      <p:pic>
        <p:nvPicPr>
          <p:cNvPr id="44" name="図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2652" y="2467461"/>
            <a:ext cx="4399657" cy="1526559"/>
          </a:xfrm>
          <a:prstGeom prst="rect">
            <a:avLst/>
          </a:prstGeom>
        </p:spPr>
      </p:pic>
      <p:pic>
        <p:nvPicPr>
          <p:cNvPr id="45" name="図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8679" y="2462273"/>
            <a:ext cx="899643" cy="3133239"/>
          </a:xfrm>
          <a:prstGeom prst="rect">
            <a:avLst/>
          </a:prstGeom>
          <a:ln>
            <a:solidFill>
              <a:schemeClr val="bg1">
                <a:lumMod val="65000"/>
              </a:schemeClr>
            </a:solidFill>
          </a:ln>
        </p:spPr>
      </p:pic>
      <p:sp>
        <p:nvSpPr>
          <p:cNvPr id="46" name="右矢印 45"/>
          <p:cNvSpPr/>
          <p:nvPr/>
        </p:nvSpPr>
        <p:spPr>
          <a:xfrm>
            <a:off x="10209239" y="3059290"/>
            <a:ext cx="332509" cy="342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98610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便利な </a:t>
            </a:r>
            <a:r>
              <a:rPr lang="en-US" altLang="ja-JP" dirty="0"/>
              <a:t>this</a:t>
            </a:r>
            <a:r>
              <a:rPr lang="ja-JP" altLang="en-US" dirty="0"/>
              <a:t> キーワード</a:t>
            </a:r>
            <a:r>
              <a:rPr kumimoji="1" lang="ja-JP" altLang="en-US"/>
              <a:t>（</a:t>
            </a:r>
            <a:r>
              <a:rPr kumimoji="1" lang="en-US" altLang="ja-JP"/>
              <a:t>p.228</a:t>
            </a:r>
            <a:r>
              <a:rPr lang="ja-JP" altLang="en-US"/>
              <a:t>）</a:t>
            </a:r>
            <a:endParaRPr kumimoji="1" lang="ja-JP" altLang="en-US" dirty="0"/>
          </a:p>
        </p:txBody>
      </p:sp>
      <p:sp>
        <p:nvSpPr>
          <p:cNvPr id="3" name="コンテンツ プレースホルダー 2"/>
          <p:cNvSpPr>
            <a:spLocks noGrp="1"/>
          </p:cNvSpPr>
          <p:nvPr>
            <p:ph idx="1"/>
          </p:nvPr>
        </p:nvSpPr>
        <p:spPr>
          <a:xfrm>
            <a:off x="2589211" y="1529396"/>
            <a:ext cx="9223847" cy="857544"/>
          </a:xfrm>
        </p:spPr>
        <p:txBody>
          <a:bodyPr/>
          <a:lstStyle/>
          <a:p>
            <a:r>
              <a:rPr lang="en-US" altLang="ja-JP" sz="2000" dirty="0"/>
              <a:t>this </a:t>
            </a:r>
            <a:r>
              <a:rPr lang="ja-JP" altLang="en-US" sz="2000" dirty="0"/>
              <a:t>キーワードは</a:t>
            </a:r>
            <a:r>
              <a:rPr lang="ja-JP" altLang="en-US" sz="2000" b="1" dirty="0"/>
              <a:t>実行中のコードが「自分自身」を表すオブジェクトに</a:t>
            </a:r>
            <a:endParaRPr lang="en-US" altLang="ja-JP" sz="2000" b="1" dirty="0"/>
          </a:p>
          <a:p>
            <a:pPr marL="0" indent="0">
              <a:buNone/>
            </a:pPr>
            <a:r>
              <a:rPr lang="ja-JP" altLang="en-US" sz="2000" b="1" dirty="0"/>
              <a:t>　 アクセスする</a:t>
            </a:r>
            <a:r>
              <a:rPr lang="ja-JP" altLang="en-US" sz="2000" dirty="0"/>
              <a:t>ためのキーワード</a:t>
            </a:r>
            <a:endParaRPr lang="en-US" altLang="ja-JP" sz="2000" dirty="0"/>
          </a:p>
          <a:p>
            <a:pPr marL="0" indent="0">
              <a:buNone/>
            </a:pPr>
            <a:r>
              <a:rPr lang="ja-JP" altLang="en-US" dirty="0"/>
              <a:t>　　　→　どの要素に実行されるか前もって分からないときに便利</a:t>
            </a:r>
            <a:endParaRPr lang="en-US" altLang="ja-JP" dirty="0"/>
          </a:p>
        </p:txBody>
      </p:sp>
      <p:sp>
        <p:nvSpPr>
          <p:cNvPr id="6" name="テキスト ボックス 5"/>
          <p:cNvSpPr txBox="1"/>
          <p:nvPr/>
        </p:nvSpPr>
        <p:spPr>
          <a:xfrm>
            <a:off x="3059098" y="5735638"/>
            <a:ext cx="4271336" cy="769441"/>
          </a:xfrm>
          <a:prstGeom prst="rect">
            <a:avLst/>
          </a:prstGeom>
          <a:noFill/>
          <a:ln>
            <a:solidFill>
              <a:srgbClr val="0070C0"/>
            </a:solidFill>
          </a:ln>
        </p:spPr>
        <p:txBody>
          <a:bodyPr wrap="square" rtlCol="0">
            <a:spAutoFit/>
          </a:bodyPr>
          <a:lstStyle/>
          <a:p>
            <a:r>
              <a:rPr kumimoji="1" lang="ja-JP" altLang="en-US" sz="1600" dirty="0"/>
              <a:t>この </a:t>
            </a:r>
            <a:r>
              <a:rPr kumimoji="1" lang="en-US" altLang="ja-JP" sz="1600" dirty="0"/>
              <a:t>this </a:t>
            </a:r>
            <a:r>
              <a:rPr kumimoji="1" lang="ja-JP" altLang="en-US" sz="1600" dirty="0"/>
              <a:t>に</a:t>
            </a:r>
            <a:r>
              <a:rPr lang="ja-JP" altLang="en-US" sz="1600" dirty="0"/>
              <a:t>は </a:t>
            </a:r>
            <a:r>
              <a:rPr lang="en-US" altLang="ja-JP" sz="1600" b="1" dirty="0">
                <a:solidFill>
                  <a:srgbClr val="0070C0"/>
                </a:solidFill>
              </a:rPr>
              <a:t>myObject</a:t>
            </a:r>
            <a:r>
              <a:rPr lang="en-US" altLang="ja-JP" sz="1600" dirty="0"/>
              <a:t> </a:t>
            </a:r>
            <a:r>
              <a:rPr lang="ja-JP" altLang="en-US" sz="1600" dirty="0"/>
              <a:t>が入っている</a:t>
            </a:r>
            <a:endParaRPr lang="en-US" altLang="ja-JP" sz="1600" dirty="0"/>
          </a:p>
          <a:p>
            <a:r>
              <a:rPr kumimoji="1" lang="ja-JP" altLang="en-US" sz="1400" dirty="0"/>
              <a:t>　</a:t>
            </a:r>
            <a:r>
              <a:rPr lang="ja-JP" altLang="en-US" sz="1400" dirty="0"/>
              <a:t>→　</a:t>
            </a:r>
            <a:r>
              <a:rPr lang="en-US" altLang="ja-JP" sz="1400" dirty="0"/>
              <a:t>value </a:t>
            </a:r>
            <a:r>
              <a:rPr lang="ja-JP" altLang="en-US" sz="1400" dirty="0"/>
              <a:t>は </a:t>
            </a:r>
            <a:r>
              <a:rPr lang="en-US" altLang="ja-JP" sz="1400" dirty="0"/>
              <a:t>myObject </a:t>
            </a:r>
            <a:r>
              <a:rPr lang="ja-JP" altLang="en-US" sz="1400" dirty="0"/>
              <a:t>内だけの</a:t>
            </a:r>
            <a:endParaRPr lang="en-US" altLang="ja-JP" sz="1400" dirty="0"/>
          </a:p>
          <a:p>
            <a:r>
              <a:rPr lang="ja-JP" altLang="en-US" sz="1400" dirty="0"/>
              <a:t>　　　ローカル変数（プロパティ）</a:t>
            </a:r>
            <a:endParaRPr kumimoji="1" lang="ja-JP" altLang="en-US" sz="1400" dirty="0"/>
          </a:p>
        </p:txBody>
      </p:sp>
      <p:sp>
        <p:nvSpPr>
          <p:cNvPr id="7" name="正方形/長方形 6"/>
          <p:cNvSpPr/>
          <p:nvPr/>
        </p:nvSpPr>
        <p:spPr>
          <a:xfrm>
            <a:off x="2553976" y="3061985"/>
            <a:ext cx="3229307" cy="646331"/>
          </a:xfrm>
          <a:prstGeom prst="rect">
            <a:avLst/>
          </a:prstGeom>
          <a:ln>
            <a:solidFill>
              <a:srgbClr val="0070C0"/>
            </a:solidFill>
          </a:ln>
        </p:spPr>
        <p:style>
          <a:lnRef idx="2">
            <a:schemeClr val="dk1"/>
          </a:lnRef>
          <a:fillRef idx="1">
            <a:schemeClr val="lt1"/>
          </a:fillRef>
          <a:effectRef idx="0">
            <a:schemeClr val="dk1"/>
          </a:effectRef>
          <a:fontRef idx="minor">
            <a:schemeClr val="dk1"/>
          </a:fontRef>
        </p:style>
        <p:txBody>
          <a:bodyPr wrap="square">
            <a:spAutoFit/>
          </a:bodyPr>
          <a:lstStyle/>
          <a:p>
            <a:r>
              <a:rPr lang="ja-JP" altLang="en-US" dirty="0"/>
              <a:t>パターン①：</a:t>
            </a:r>
            <a:endParaRPr lang="en-US" altLang="ja-JP" dirty="0"/>
          </a:p>
          <a:p>
            <a:r>
              <a:rPr lang="ja-JP" altLang="en-US" dirty="0"/>
              <a:t>　メソッド呼び出しパターン</a:t>
            </a:r>
            <a:endParaRPr lang="en-US" altLang="ja-JP" dirty="0"/>
          </a:p>
        </p:txBody>
      </p:sp>
      <p:sp>
        <p:nvSpPr>
          <p:cNvPr id="15" name="正方形/長方形 14"/>
          <p:cNvSpPr/>
          <p:nvPr/>
        </p:nvSpPr>
        <p:spPr>
          <a:xfrm>
            <a:off x="7201134" y="3060027"/>
            <a:ext cx="4056674" cy="646331"/>
          </a:xfrm>
          <a:prstGeom prst="rect">
            <a:avLst/>
          </a:prstGeom>
          <a:ln>
            <a:solidFill>
              <a:srgbClr val="00B050"/>
            </a:solidFill>
          </a:ln>
        </p:spPr>
        <p:style>
          <a:lnRef idx="2">
            <a:schemeClr val="dk1"/>
          </a:lnRef>
          <a:fillRef idx="1">
            <a:schemeClr val="lt1"/>
          </a:fillRef>
          <a:effectRef idx="0">
            <a:schemeClr val="dk1"/>
          </a:effectRef>
          <a:fontRef idx="minor">
            <a:schemeClr val="dk1"/>
          </a:fontRef>
        </p:style>
        <p:txBody>
          <a:bodyPr wrap="square">
            <a:spAutoFit/>
          </a:bodyPr>
          <a:lstStyle/>
          <a:p>
            <a:r>
              <a:rPr lang="ja-JP" altLang="en-US" dirty="0"/>
              <a:t>パターン②：</a:t>
            </a:r>
            <a:endParaRPr lang="en-US" altLang="ja-JP" dirty="0"/>
          </a:p>
          <a:p>
            <a:r>
              <a:rPr lang="ja-JP" altLang="en-US" dirty="0"/>
              <a:t>　ファンクション呼び出しパターン</a:t>
            </a:r>
            <a:endParaRPr lang="en-US" altLang="ja-JP" dirty="0"/>
          </a:p>
        </p:txBody>
      </p:sp>
      <p:sp>
        <p:nvSpPr>
          <p:cNvPr id="8" name="正方形/長方形 7"/>
          <p:cNvSpPr/>
          <p:nvPr/>
        </p:nvSpPr>
        <p:spPr>
          <a:xfrm>
            <a:off x="3059096" y="3803584"/>
            <a:ext cx="3582390" cy="1846659"/>
          </a:xfrm>
          <a:prstGeom prst="rect">
            <a:avLst/>
          </a:prstGeom>
        </p:spPr>
        <p:txBody>
          <a:bodyPr wrap="square">
            <a:spAutoFit/>
          </a:bodyPr>
          <a:lstStyle/>
          <a:p>
            <a:r>
              <a:rPr lang="en-US" altLang="ja-JP" sz="1600" dirty="0"/>
              <a:t>var myObject = {</a:t>
            </a:r>
          </a:p>
          <a:p>
            <a:r>
              <a:rPr lang="ja-JP" altLang="en-US" sz="1600" dirty="0"/>
              <a:t>　　</a:t>
            </a:r>
            <a:r>
              <a:rPr lang="en-US" altLang="ja-JP" sz="1600" dirty="0"/>
              <a:t>value: 10,</a:t>
            </a:r>
          </a:p>
          <a:p>
            <a:r>
              <a:rPr lang="ja-JP" altLang="en-US" sz="1600" dirty="0"/>
              <a:t>　　</a:t>
            </a:r>
            <a:r>
              <a:rPr lang="en-US" altLang="ja-JP" sz="1600" dirty="0"/>
              <a:t>show: function() {</a:t>
            </a:r>
          </a:p>
          <a:p>
            <a:r>
              <a:rPr lang="ja-JP" altLang="en-US" sz="1600" dirty="0"/>
              <a:t>　　　　</a:t>
            </a:r>
            <a:r>
              <a:rPr lang="en-US" altLang="ja-JP" sz="1600" dirty="0"/>
              <a:t>console.log(</a:t>
            </a:r>
            <a:r>
              <a:rPr lang="en-US" altLang="ja-JP" sz="1600" dirty="0" err="1"/>
              <a:t>this.value</a:t>
            </a:r>
            <a:r>
              <a:rPr lang="en-US" altLang="ja-JP" sz="1600" dirty="0"/>
              <a:t>);</a:t>
            </a:r>
          </a:p>
          <a:p>
            <a:r>
              <a:rPr lang="ja-JP" altLang="en-US" sz="1600" dirty="0"/>
              <a:t>　　</a:t>
            </a:r>
            <a:r>
              <a:rPr lang="en-US" altLang="ja-JP" sz="1600" dirty="0"/>
              <a:t>}</a:t>
            </a:r>
          </a:p>
          <a:p>
            <a:r>
              <a:rPr lang="en-US" altLang="ja-JP" sz="1600" dirty="0"/>
              <a:t>};</a:t>
            </a:r>
          </a:p>
          <a:p>
            <a:r>
              <a:rPr lang="en-US" altLang="ja-JP" sz="1600" dirty="0" err="1"/>
              <a:t>myObject.show</a:t>
            </a:r>
            <a:r>
              <a:rPr lang="en-US" altLang="ja-JP" sz="1600" dirty="0"/>
              <a:t>(); </a:t>
            </a:r>
          </a:p>
        </p:txBody>
      </p:sp>
      <p:sp>
        <p:nvSpPr>
          <p:cNvPr id="10" name="正方形/長方形 9"/>
          <p:cNvSpPr/>
          <p:nvPr/>
        </p:nvSpPr>
        <p:spPr>
          <a:xfrm>
            <a:off x="7704379" y="3821027"/>
            <a:ext cx="3105996" cy="1323439"/>
          </a:xfrm>
          <a:prstGeom prst="rect">
            <a:avLst/>
          </a:prstGeom>
        </p:spPr>
        <p:txBody>
          <a:bodyPr wrap="square">
            <a:spAutoFit/>
          </a:bodyPr>
          <a:lstStyle/>
          <a:p>
            <a:r>
              <a:rPr lang="en-US" altLang="ja-JP" sz="1600" dirty="0"/>
              <a:t>function show() {</a:t>
            </a:r>
          </a:p>
          <a:p>
            <a:r>
              <a:rPr lang="en-US" altLang="ja-JP" sz="1600" dirty="0"/>
              <a:t> </a:t>
            </a:r>
            <a:r>
              <a:rPr lang="ja-JP" altLang="en-US" sz="1600" dirty="0"/>
              <a:t>　　</a:t>
            </a:r>
            <a:r>
              <a:rPr lang="en-US" altLang="ja-JP" sz="1600" dirty="0" err="1"/>
              <a:t>this.value</a:t>
            </a:r>
            <a:r>
              <a:rPr lang="en-US" altLang="ja-JP" sz="1600" dirty="0"/>
              <a:t> = 10;</a:t>
            </a:r>
          </a:p>
          <a:p>
            <a:r>
              <a:rPr lang="ja-JP" altLang="en-US" sz="1600" dirty="0"/>
              <a:t>　　</a:t>
            </a:r>
            <a:r>
              <a:rPr lang="en-US" altLang="ja-JP" sz="1600" dirty="0"/>
              <a:t>console.log(</a:t>
            </a:r>
            <a:r>
              <a:rPr lang="en-US" altLang="ja-JP" sz="1600" dirty="0" err="1"/>
              <a:t>this.value</a:t>
            </a:r>
            <a:r>
              <a:rPr lang="en-US" altLang="ja-JP" sz="1600" dirty="0"/>
              <a:t>);</a:t>
            </a:r>
            <a:endParaRPr lang="ja-JP" altLang="en-US" sz="1600" dirty="0"/>
          </a:p>
          <a:p>
            <a:r>
              <a:rPr lang="en-US" altLang="ja-JP" sz="1600" dirty="0"/>
              <a:t>};</a:t>
            </a:r>
          </a:p>
          <a:p>
            <a:r>
              <a:rPr lang="en-US" altLang="ja-JP" sz="1600" dirty="0"/>
              <a:t>show();</a:t>
            </a:r>
            <a:endParaRPr lang="ja-JP" altLang="en-US" sz="1600" dirty="0"/>
          </a:p>
        </p:txBody>
      </p:sp>
      <p:sp>
        <p:nvSpPr>
          <p:cNvPr id="22" name="テキスト ボックス 21"/>
          <p:cNvSpPr txBox="1"/>
          <p:nvPr/>
        </p:nvSpPr>
        <p:spPr>
          <a:xfrm>
            <a:off x="7705319" y="5745685"/>
            <a:ext cx="4271336" cy="769441"/>
          </a:xfrm>
          <a:prstGeom prst="rect">
            <a:avLst/>
          </a:prstGeom>
          <a:noFill/>
          <a:ln>
            <a:solidFill>
              <a:srgbClr val="00B050"/>
            </a:solidFill>
          </a:ln>
        </p:spPr>
        <p:txBody>
          <a:bodyPr wrap="square" rtlCol="0">
            <a:spAutoFit/>
          </a:bodyPr>
          <a:lstStyle/>
          <a:p>
            <a:r>
              <a:rPr kumimoji="1" lang="ja-JP" altLang="en-US" sz="1600" dirty="0"/>
              <a:t>この </a:t>
            </a:r>
            <a:r>
              <a:rPr kumimoji="1" lang="en-US" altLang="ja-JP" sz="1600" dirty="0"/>
              <a:t>this </a:t>
            </a:r>
            <a:r>
              <a:rPr kumimoji="1" lang="ja-JP" altLang="en-US" sz="1600" dirty="0"/>
              <a:t>に</a:t>
            </a:r>
            <a:r>
              <a:rPr lang="ja-JP" altLang="en-US" sz="1600" dirty="0"/>
              <a:t>は </a:t>
            </a:r>
            <a:r>
              <a:rPr lang="en-US" altLang="ja-JP" sz="1600" b="1" dirty="0">
                <a:solidFill>
                  <a:srgbClr val="00B050"/>
                </a:solidFill>
              </a:rPr>
              <a:t>window</a:t>
            </a:r>
            <a:r>
              <a:rPr lang="en-US" altLang="ja-JP" sz="1600" dirty="0"/>
              <a:t> </a:t>
            </a:r>
            <a:r>
              <a:rPr lang="ja-JP" altLang="en-US" sz="1600" dirty="0"/>
              <a:t>が入っている</a:t>
            </a:r>
            <a:endParaRPr lang="en-US" altLang="ja-JP" sz="1600" dirty="0"/>
          </a:p>
          <a:p>
            <a:r>
              <a:rPr lang="ja-JP" altLang="en-US" sz="1400" dirty="0"/>
              <a:t>　→　</a:t>
            </a:r>
            <a:r>
              <a:rPr lang="en-US" altLang="ja-JP" sz="1400" dirty="0" err="1"/>
              <a:t>this.value</a:t>
            </a:r>
            <a:r>
              <a:rPr lang="en-US" altLang="ja-JP" sz="1400" dirty="0"/>
              <a:t> </a:t>
            </a:r>
            <a:r>
              <a:rPr lang="ja-JP" altLang="en-US" sz="1400" dirty="0"/>
              <a:t>の </a:t>
            </a:r>
            <a:r>
              <a:rPr lang="en-US" altLang="ja-JP" sz="1400" dirty="0"/>
              <a:t>value </a:t>
            </a:r>
            <a:r>
              <a:rPr lang="ja-JP" altLang="en-US" sz="1400" dirty="0"/>
              <a:t>が</a:t>
            </a:r>
            <a:endParaRPr lang="en-US" altLang="ja-JP" sz="1400" dirty="0"/>
          </a:p>
          <a:p>
            <a:r>
              <a:rPr lang="ja-JP" altLang="en-US" sz="1400" dirty="0"/>
              <a:t>　　　グローバル変数になるので注意！</a:t>
            </a:r>
            <a:endParaRPr lang="en-US" altLang="ja-JP" sz="1400" dirty="0"/>
          </a:p>
        </p:txBody>
      </p:sp>
      <p:cxnSp>
        <p:nvCxnSpPr>
          <p:cNvPr id="23" name="直線コネクタ 22"/>
          <p:cNvCxnSpPr/>
          <p:nvPr/>
        </p:nvCxnSpPr>
        <p:spPr>
          <a:xfrm flipH="1">
            <a:off x="2802578" y="3706358"/>
            <a:ext cx="7916" cy="229939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線コネクタ 30"/>
          <p:cNvCxnSpPr>
            <a:endCxn id="6" idx="1"/>
          </p:cNvCxnSpPr>
          <p:nvPr/>
        </p:nvCxnSpPr>
        <p:spPr>
          <a:xfrm>
            <a:off x="2802577" y="6011621"/>
            <a:ext cx="256521" cy="108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7452756" y="3706358"/>
            <a:ext cx="1" cy="2299394"/>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a:endCxn id="22" idx="1"/>
          </p:cNvCxnSpPr>
          <p:nvPr/>
        </p:nvCxnSpPr>
        <p:spPr>
          <a:xfrm>
            <a:off x="7452756" y="6005752"/>
            <a:ext cx="252563" cy="124654"/>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66463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スクリーンショット が含まれている画像&#10;&#10;高い精度で生成された説明">
            <a:extLst>
              <a:ext uri="{FF2B5EF4-FFF2-40B4-BE49-F238E27FC236}">
                <a16:creationId xmlns:a16="http://schemas.microsoft.com/office/drawing/2014/main" id="{B7C1CD18-885E-4D43-A7FC-0AF4D731D8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5994" y="1978944"/>
            <a:ext cx="3894144" cy="3904406"/>
          </a:xfrm>
          <a:prstGeom prst="rect">
            <a:avLst/>
          </a:prstGeom>
        </p:spPr>
      </p:pic>
      <p:sp>
        <p:nvSpPr>
          <p:cNvPr id="2" name="タイトル 1"/>
          <p:cNvSpPr>
            <a:spLocks noGrp="1"/>
          </p:cNvSpPr>
          <p:nvPr>
            <p:ph type="title"/>
          </p:nvPr>
        </p:nvSpPr>
        <p:spPr/>
        <p:txBody>
          <a:bodyPr>
            <a:normAutofit/>
          </a:bodyPr>
          <a:lstStyle/>
          <a:p>
            <a:r>
              <a:rPr lang="ja-JP" altLang="en-US" dirty="0"/>
              <a:t>便利な </a:t>
            </a:r>
            <a:r>
              <a:rPr lang="en-US" altLang="ja-JP" dirty="0"/>
              <a:t>this</a:t>
            </a:r>
            <a:r>
              <a:rPr lang="ja-JP" altLang="en-US" dirty="0"/>
              <a:t> キーワード</a:t>
            </a:r>
            <a:r>
              <a:rPr kumimoji="1" lang="ja-JP" altLang="en-US"/>
              <a:t>（</a:t>
            </a:r>
            <a:r>
              <a:rPr lang="en-US" altLang="ja-JP"/>
              <a:t>p.228</a:t>
            </a:r>
            <a:r>
              <a:rPr lang="ja-JP" altLang="en-US"/>
              <a:t>）</a:t>
            </a:r>
            <a:endParaRPr kumimoji="1" lang="ja-JP" altLang="en-US" dirty="0"/>
          </a:p>
        </p:txBody>
      </p:sp>
      <p:sp>
        <p:nvSpPr>
          <p:cNvPr id="3" name="コンテンツ プレースホルダー 2"/>
          <p:cNvSpPr>
            <a:spLocks noGrp="1"/>
          </p:cNvSpPr>
          <p:nvPr>
            <p:ph idx="1"/>
          </p:nvPr>
        </p:nvSpPr>
        <p:spPr>
          <a:xfrm>
            <a:off x="2589211" y="1529396"/>
            <a:ext cx="9223847" cy="857544"/>
          </a:xfrm>
        </p:spPr>
        <p:txBody>
          <a:bodyPr/>
          <a:lstStyle/>
          <a:p>
            <a:r>
              <a:rPr lang="ja-JP" altLang="en-US" sz="2000" dirty="0"/>
              <a:t>具体例</a:t>
            </a:r>
            <a:endParaRPr lang="en-US" altLang="ja-JP" sz="2000"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5254" y="1970042"/>
            <a:ext cx="3159765" cy="2506021"/>
          </a:xfrm>
          <a:prstGeom prst="rect">
            <a:avLst/>
          </a:prstGeom>
        </p:spPr>
      </p:pic>
      <p:sp>
        <p:nvSpPr>
          <p:cNvPr id="16" name="角丸四角形 15"/>
          <p:cNvSpPr/>
          <p:nvPr/>
        </p:nvSpPr>
        <p:spPr>
          <a:xfrm>
            <a:off x="3458459" y="1988312"/>
            <a:ext cx="500591" cy="182131"/>
          </a:xfrm>
          <a:prstGeom prst="roundRect">
            <a:avLst/>
          </a:prstGeom>
          <a:solidFill>
            <a:srgbClr val="00B050">
              <a:alpha val="19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角丸四角形 16"/>
          <p:cNvSpPr/>
          <p:nvPr/>
        </p:nvSpPr>
        <p:spPr>
          <a:xfrm>
            <a:off x="4814552" y="3249370"/>
            <a:ext cx="852718" cy="167069"/>
          </a:xfrm>
          <a:prstGeom prst="round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角丸四角形 17"/>
          <p:cNvSpPr/>
          <p:nvPr/>
        </p:nvSpPr>
        <p:spPr>
          <a:xfrm>
            <a:off x="3478554" y="4611556"/>
            <a:ext cx="2208811" cy="166750"/>
          </a:xfrm>
          <a:prstGeom prst="roundRect">
            <a:avLst/>
          </a:prstGeom>
          <a:solidFill>
            <a:srgbClr val="FF0000">
              <a:alpha val="19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角丸四角形 18"/>
          <p:cNvSpPr/>
          <p:nvPr/>
        </p:nvSpPr>
        <p:spPr>
          <a:xfrm>
            <a:off x="4136506" y="5485350"/>
            <a:ext cx="465640" cy="188256"/>
          </a:xfrm>
          <a:prstGeom prst="roundRect">
            <a:avLst/>
          </a:prstGeom>
          <a:solidFill>
            <a:srgbClr val="FF0000">
              <a:alpha val="19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カギ線コネクタ 10"/>
          <p:cNvCxnSpPr>
            <a:stCxn id="19" idx="3"/>
          </p:cNvCxnSpPr>
          <p:nvPr/>
        </p:nvCxnSpPr>
        <p:spPr>
          <a:xfrm flipV="1">
            <a:off x="4602146" y="3694528"/>
            <a:ext cx="3657599" cy="1884950"/>
          </a:xfrm>
          <a:prstGeom prst="bentConnector3">
            <a:avLst>
              <a:gd name="adj1" fmla="val 85714"/>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角丸四角形 24"/>
          <p:cNvSpPr/>
          <p:nvPr/>
        </p:nvSpPr>
        <p:spPr>
          <a:xfrm>
            <a:off x="8336022" y="1991406"/>
            <a:ext cx="1199864" cy="219232"/>
          </a:xfrm>
          <a:prstGeom prst="roundRect">
            <a:avLst/>
          </a:prstGeom>
          <a:solidFill>
            <a:srgbClr val="00B050">
              <a:alpha val="19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角丸四角形 25"/>
          <p:cNvSpPr/>
          <p:nvPr/>
        </p:nvSpPr>
        <p:spPr>
          <a:xfrm>
            <a:off x="8336022" y="2817538"/>
            <a:ext cx="1199864" cy="219232"/>
          </a:xfrm>
          <a:prstGeom prst="roundRect">
            <a:avLst/>
          </a:prstGeom>
          <a:solidFill>
            <a:srgbClr val="00B050">
              <a:alpha val="19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角丸四角形 27"/>
          <p:cNvSpPr/>
          <p:nvPr/>
        </p:nvSpPr>
        <p:spPr>
          <a:xfrm>
            <a:off x="8336022" y="2556667"/>
            <a:ext cx="1199864" cy="212559"/>
          </a:xfrm>
          <a:prstGeom prst="roundRect">
            <a:avLst/>
          </a:prstGeom>
          <a:solidFill>
            <a:srgbClr val="FFC000">
              <a:alpha val="19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角丸四角形 28"/>
          <p:cNvSpPr/>
          <p:nvPr/>
        </p:nvSpPr>
        <p:spPr>
          <a:xfrm>
            <a:off x="8336021" y="3366197"/>
            <a:ext cx="1340541" cy="241161"/>
          </a:xfrm>
          <a:prstGeom prst="roundRect">
            <a:avLst/>
          </a:prstGeom>
          <a:solidFill>
            <a:srgbClr val="FF0000">
              <a:alpha val="19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角丸四角形 29"/>
          <p:cNvSpPr/>
          <p:nvPr/>
        </p:nvSpPr>
        <p:spPr>
          <a:xfrm>
            <a:off x="8336021" y="3627902"/>
            <a:ext cx="1340541" cy="241161"/>
          </a:xfrm>
          <a:prstGeom prst="roundRect">
            <a:avLst/>
          </a:prstGeom>
          <a:solidFill>
            <a:srgbClr val="FF0000">
              <a:alpha val="19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カギ線コネクタ 33"/>
          <p:cNvCxnSpPr>
            <a:stCxn id="18" idx="3"/>
          </p:cNvCxnSpPr>
          <p:nvPr/>
        </p:nvCxnSpPr>
        <p:spPr>
          <a:xfrm flipV="1">
            <a:off x="5687365" y="3421604"/>
            <a:ext cx="2572380" cy="1273327"/>
          </a:xfrm>
          <a:prstGeom prst="bentConnector3">
            <a:avLst>
              <a:gd name="adj1" fmla="val 79688"/>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カギ線コネクタ 37"/>
          <p:cNvCxnSpPr>
            <a:stCxn id="17" idx="3"/>
            <a:endCxn id="28" idx="1"/>
          </p:cNvCxnSpPr>
          <p:nvPr/>
        </p:nvCxnSpPr>
        <p:spPr>
          <a:xfrm flipV="1">
            <a:off x="5667270" y="2662947"/>
            <a:ext cx="2668752" cy="669958"/>
          </a:xfrm>
          <a:prstGeom prst="bentConnector3">
            <a:avLst>
              <a:gd name="adj1" fmla="val 77862"/>
            </a:avLst>
          </a:prstGeom>
          <a:ln w="158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カギ線コネクタ 41"/>
          <p:cNvCxnSpPr>
            <a:stCxn id="16" idx="3"/>
            <a:endCxn id="25" idx="1"/>
          </p:cNvCxnSpPr>
          <p:nvPr/>
        </p:nvCxnSpPr>
        <p:spPr>
          <a:xfrm>
            <a:off x="3959050" y="2079378"/>
            <a:ext cx="4376972" cy="21644"/>
          </a:xfrm>
          <a:prstGeom prst="bentConnector3">
            <a:avLst>
              <a:gd name="adj1" fmla="val 81222"/>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カギ線コネクタ 46"/>
          <p:cNvCxnSpPr>
            <a:stCxn id="16" idx="3"/>
            <a:endCxn id="26" idx="1"/>
          </p:cNvCxnSpPr>
          <p:nvPr/>
        </p:nvCxnSpPr>
        <p:spPr>
          <a:xfrm>
            <a:off x="3959050" y="2079378"/>
            <a:ext cx="4376972" cy="847776"/>
          </a:xfrm>
          <a:prstGeom prst="bentConnector3">
            <a:avLst>
              <a:gd name="adj1" fmla="val 81222"/>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4" name="テキスト ボックス 53"/>
          <p:cNvSpPr txBox="1"/>
          <p:nvPr/>
        </p:nvSpPr>
        <p:spPr>
          <a:xfrm>
            <a:off x="9665136" y="2774553"/>
            <a:ext cx="2391509" cy="307777"/>
          </a:xfrm>
          <a:prstGeom prst="rect">
            <a:avLst/>
          </a:prstGeom>
          <a:noFill/>
        </p:spPr>
        <p:txBody>
          <a:bodyPr wrap="square" rtlCol="0">
            <a:spAutoFit/>
          </a:bodyPr>
          <a:lstStyle/>
          <a:p>
            <a:r>
              <a:rPr kumimoji="1" lang="ja-JP" altLang="en-US" sz="1400" dirty="0"/>
              <a:t>上書きされずに残っている</a:t>
            </a:r>
          </a:p>
        </p:txBody>
      </p:sp>
      <p:sp>
        <p:nvSpPr>
          <p:cNvPr id="55" name="テキスト ボックス 54"/>
          <p:cNvSpPr txBox="1"/>
          <p:nvPr/>
        </p:nvSpPr>
        <p:spPr>
          <a:xfrm>
            <a:off x="9696658" y="3604641"/>
            <a:ext cx="2391509" cy="307777"/>
          </a:xfrm>
          <a:prstGeom prst="rect">
            <a:avLst/>
          </a:prstGeom>
          <a:noFill/>
        </p:spPr>
        <p:txBody>
          <a:bodyPr wrap="square" rtlCol="0">
            <a:spAutoFit/>
          </a:bodyPr>
          <a:lstStyle/>
          <a:p>
            <a:r>
              <a:rPr kumimoji="1" lang="ja-JP" altLang="en-US" sz="1400" dirty="0"/>
              <a:t>上書きされてしまった！</a:t>
            </a:r>
          </a:p>
        </p:txBody>
      </p:sp>
      <p:sp>
        <p:nvSpPr>
          <p:cNvPr id="56" name="テキスト ボックス 55"/>
          <p:cNvSpPr txBox="1"/>
          <p:nvPr/>
        </p:nvSpPr>
        <p:spPr>
          <a:xfrm>
            <a:off x="8124069" y="5091973"/>
            <a:ext cx="3168591" cy="646331"/>
          </a:xfrm>
          <a:prstGeom prst="rect">
            <a:avLst/>
          </a:prstGeom>
          <a:noFill/>
        </p:spPr>
        <p:txBody>
          <a:bodyPr wrap="square" rtlCol="0">
            <a:spAutoFit/>
          </a:bodyPr>
          <a:lstStyle/>
          <a:p>
            <a:r>
              <a:rPr kumimoji="1" lang="en-US" altLang="ja-JP" dirty="0"/>
              <a:t>this </a:t>
            </a:r>
            <a:r>
              <a:rPr kumimoji="1" lang="ja-JP" altLang="en-US" dirty="0"/>
              <a:t>は、呼び出し元の要素を示すと考えてもよい</a:t>
            </a:r>
          </a:p>
        </p:txBody>
      </p:sp>
    </p:spTree>
    <p:extLst>
      <p:ext uri="{BB962C8B-B14F-4D97-AF65-F5344CB8AC3E}">
        <p14:creationId xmlns:p14="http://schemas.microsoft.com/office/powerpoint/2010/main" val="15807142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a:t>DOM </a:t>
            </a:r>
            <a:r>
              <a:rPr kumimoji="1" lang="ja-JP" altLang="en-US" dirty="0"/>
              <a:t>操作</a:t>
            </a:r>
            <a:r>
              <a:rPr kumimoji="1" lang="ja-JP" altLang="en-US"/>
              <a:t>（</a:t>
            </a:r>
            <a:r>
              <a:rPr kumimoji="1" lang="en-US" altLang="ja-JP"/>
              <a:t>p.242</a:t>
            </a:r>
            <a:r>
              <a:rPr lang="ja-JP" altLang="en-US"/>
              <a:t>）</a:t>
            </a:r>
            <a:endParaRPr kumimoji="1" lang="ja-JP" altLang="en-US" dirty="0"/>
          </a:p>
        </p:txBody>
      </p:sp>
      <p:sp>
        <p:nvSpPr>
          <p:cNvPr id="3" name="コンテンツ プレースホルダー 2"/>
          <p:cNvSpPr>
            <a:spLocks noGrp="1"/>
          </p:cNvSpPr>
          <p:nvPr>
            <p:ph idx="1"/>
          </p:nvPr>
        </p:nvSpPr>
        <p:spPr>
          <a:xfrm>
            <a:off x="2589211" y="1529396"/>
            <a:ext cx="9223847" cy="857544"/>
          </a:xfrm>
        </p:spPr>
        <p:txBody>
          <a:bodyPr/>
          <a:lstStyle/>
          <a:p>
            <a:r>
              <a:rPr lang="ja-JP" altLang="en-US" sz="2000" dirty="0"/>
              <a:t>今まで、</a:t>
            </a:r>
            <a:r>
              <a:rPr lang="en-US" altLang="ja-JP" sz="2000" dirty="0"/>
              <a:t>HTML </a:t>
            </a:r>
            <a:r>
              <a:rPr lang="ja-JP" altLang="en-US" sz="2000" dirty="0"/>
              <a:t>や </a:t>
            </a:r>
            <a:r>
              <a:rPr lang="en-US" altLang="ja-JP" sz="2000" dirty="0"/>
              <a:t>CSS </a:t>
            </a:r>
            <a:r>
              <a:rPr lang="ja-JP" altLang="en-US" sz="2000" dirty="0"/>
              <a:t>に対して、</a:t>
            </a:r>
            <a:r>
              <a:rPr lang="en-US" altLang="ja-JP" sz="2000" dirty="0"/>
              <a:t>JavaScript </a:t>
            </a:r>
            <a:r>
              <a:rPr lang="ja-JP" altLang="en-US" sz="2000" dirty="0"/>
              <a:t>で操作をしてきた</a:t>
            </a:r>
            <a:endParaRPr lang="en-US" altLang="ja-JP" sz="2000" dirty="0"/>
          </a:p>
          <a:p>
            <a:pPr marL="0" indent="0">
              <a:buNone/>
            </a:pPr>
            <a:r>
              <a:rPr lang="ja-JP" altLang="en-US" sz="2000" dirty="0"/>
              <a:t>　　これを </a:t>
            </a:r>
            <a:r>
              <a:rPr lang="en-US" altLang="ja-JP" sz="2000" b="1" dirty="0"/>
              <a:t>DOM(Document Object Model)</a:t>
            </a:r>
            <a:r>
              <a:rPr lang="ja-JP" altLang="en-US" sz="2000" b="1" dirty="0"/>
              <a:t> 操作 </a:t>
            </a:r>
            <a:r>
              <a:rPr lang="ja-JP" altLang="en-US" sz="2000" dirty="0"/>
              <a:t>という</a:t>
            </a:r>
            <a:r>
              <a:rPr lang="en-US" altLang="ja-JP" sz="2000" dirty="0"/>
              <a:t> </a:t>
            </a:r>
          </a:p>
        </p:txBody>
      </p:sp>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r="41503"/>
          <a:stretch/>
        </p:blipFill>
        <p:spPr>
          <a:xfrm>
            <a:off x="2589211" y="2816120"/>
            <a:ext cx="8074831" cy="1312435"/>
          </a:xfrm>
          <a:prstGeom prst="rect">
            <a:avLst/>
          </a:prstGeom>
        </p:spPr>
      </p:pic>
      <p:sp>
        <p:nvSpPr>
          <p:cNvPr id="10" name="上矢印 9"/>
          <p:cNvSpPr/>
          <p:nvPr/>
        </p:nvSpPr>
        <p:spPr>
          <a:xfrm rot="10800000">
            <a:off x="6739160" y="4281399"/>
            <a:ext cx="360996" cy="10965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2659" y="2449348"/>
            <a:ext cx="2861953" cy="863875"/>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8648" y="4485686"/>
            <a:ext cx="5203015" cy="512043"/>
          </a:xfrm>
          <a:prstGeom prst="rect">
            <a:avLst/>
          </a:prstGeom>
        </p:spPr>
        <p:style>
          <a:lnRef idx="2">
            <a:schemeClr val="accent1"/>
          </a:lnRef>
          <a:fillRef idx="1">
            <a:schemeClr val="lt1"/>
          </a:fillRef>
          <a:effectRef idx="0">
            <a:schemeClr val="accent1"/>
          </a:effectRef>
          <a:fontRef idx="minor">
            <a:schemeClr val="dk1"/>
          </a:fontRef>
        </p:style>
      </p:pic>
      <p:sp>
        <p:nvSpPr>
          <p:cNvPr id="14" name="正方形/長方形 13"/>
          <p:cNvSpPr/>
          <p:nvPr/>
        </p:nvSpPr>
        <p:spPr>
          <a:xfrm>
            <a:off x="2589211" y="5567080"/>
            <a:ext cx="8074832" cy="5958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p:cNvPicPr>
            <a:picLocks noChangeAspect="1"/>
          </p:cNvPicPr>
          <p:nvPr/>
        </p:nvPicPr>
        <p:blipFill rotWithShape="1">
          <a:blip r:embed="rId5">
            <a:extLst>
              <a:ext uri="{28A0092B-C50C-407E-A947-70E740481C1C}">
                <a14:useLocalDpi xmlns:a14="http://schemas.microsoft.com/office/drawing/2010/main" val="0"/>
              </a:ext>
            </a:extLst>
          </a:blip>
          <a:srcRect b="9269"/>
          <a:stretch/>
        </p:blipFill>
        <p:spPr>
          <a:xfrm>
            <a:off x="2589211" y="5585193"/>
            <a:ext cx="2968442" cy="490969"/>
          </a:xfrm>
          <a:prstGeom prst="rect">
            <a:avLst/>
          </a:prstGeom>
        </p:spPr>
      </p:pic>
      <p:pic>
        <p:nvPicPr>
          <p:cNvPr id="13" name="図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42659" y="5096964"/>
            <a:ext cx="2861954" cy="833002"/>
          </a:xfrm>
          <a:prstGeom prst="rect">
            <a:avLst/>
          </a:prstGeom>
        </p:spPr>
      </p:pic>
    </p:spTree>
    <p:extLst>
      <p:ext uri="{BB962C8B-B14F-4D97-AF65-F5344CB8AC3E}">
        <p14:creationId xmlns:p14="http://schemas.microsoft.com/office/powerpoint/2010/main" val="38913959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a:t>DOM </a:t>
            </a:r>
            <a:r>
              <a:rPr kumimoji="1" lang="ja-JP" altLang="en-US" dirty="0"/>
              <a:t>操作</a:t>
            </a:r>
            <a:r>
              <a:rPr kumimoji="1" lang="ja-JP" altLang="en-US"/>
              <a:t>（</a:t>
            </a:r>
            <a:r>
              <a:rPr lang="en-US" altLang="ja-JP"/>
              <a:t>p.242</a:t>
            </a:r>
            <a:r>
              <a:rPr lang="ja-JP" altLang="en-US"/>
              <a:t>）</a:t>
            </a:r>
            <a:endParaRPr kumimoji="1" lang="ja-JP" altLang="en-US" dirty="0"/>
          </a:p>
        </p:txBody>
      </p:sp>
      <p:sp>
        <p:nvSpPr>
          <p:cNvPr id="3" name="コンテンツ プレースホルダー 2"/>
          <p:cNvSpPr>
            <a:spLocks noGrp="1"/>
          </p:cNvSpPr>
          <p:nvPr>
            <p:ph idx="1"/>
          </p:nvPr>
        </p:nvSpPr>
        <p:spPr>
          <a:xfrm>
            <a:off x="2589211" y="1529396"/>
            <a:ext cx="9223847" cy="857544"/>
          </a:xfrm>
        </p:spPr>
        <p:txBody>
          <a:bodyPr/>
          <a:lstStyle/>
          <a:p>
            <a:r>
              <a:rPr lang="en-US" altLang="ja-JP" sz="2000" dirty="0"/>
              <a:t>kintone </a:t>
            </a:r>
            <a:r>
              <a:rPr lang="ja-JP" altLang="en-US" sz="2000"/>
              <a:t>では</a:t>
            </a:r>
            <a:r>
              <a:rPr lang="ja-JP" altLang="en-US" sz="2000" b="1"/>
              <a:t>元々ある</a:t>
            </a:r>
            <a:r>
              <a:rPr lang="ja-JP" altLang="en-US" sz="2000" b="1" dirty="0"/>
              <a:t>要素</a:t>
            </a:r>
            <a:r>
              <a:rPr lang="ja-JP" altLang="en-US" sz="2000" dirty="0"/>
              <a:t>に </a:t>
            </a:r>
            <a:r>
              <a:rPr lang="en-US" altLang="ja-JP" sz="2000" dirty="0"/>
              <a:t>DOM </a:t>
            </a:r>
            <a:r>
              <a:rPr lang="ja-JP" altLang="en-US" sz="2000" dirty="0"/>
              <a:t>操作をするのは非推奨！</a:t>
            </a:r>
            <a:endParaRPr lang="en-US" altLang="ja-JP" sz="2000" dirty="0"/>
          </a:p>
          <a:p>
            <a:endParaRPr lang="en-US" altLang="ja-JP" sz="2000" dirty="0"/>
          </a:p>
          <a:p>
            <a:endParaRPr lang="en-US" altLang="ja-JP" sz="2000" dirty="0"/>
          </a:p>
          <a:p>
            <a:endParaRPr lang="en-US" altLang="ja-JP" sz="2000" dirty="0"/>
          </a:p>
          <a:p>
            <a:endParaRPr lang="en-US" altLang="ja-JP" sz="2000" dirty="0"/>
          </a:p>
          <a:p>
            <a:endParaRPr lang="en-US" altLang="ja-JP" sz="2000" dirty="0"/>
          </a:p>
          <a:p>
            <a:endParaRPr lang="en-US" altLang="ja-JP" sz="2000" dirty="0"/>
          </a:p>
          <a:p>
            <a:endParaRPr lang="en-US" altLang="ja-JP" sz="2000" dirty="0"/>
          </a:p>
          <a:p>
            <a:endParaRPr lang="en-US" altLang="ja-JP" sz="2000" dirty="0"/>
          </a:p>
          <a:p>
            <a:r>
              <a:rPr lang="ja-JP" altLang="en-US" sz="2000" dirty="0"/>
              <a:t>アップデートにより、</a:t>
            </a:r>
            <a:r>
              <a:rPr lang="en-US" altLang="ja-JP" sz="2000" dirty="0"/>
              <a:t>kintone</a:t>
            </a:r>
            <a:r>
              <a:rPr lang="ja-JP" altLang="en-US" sz="2000" dirty="0"/>
              <a:t>のバージョンが</a:t>
            </a:r>
            <a:r>
              <a:rPr lang="ja-JP" altLang="en-US" sz="2000"/>
              <a:t>変わると、構造が変わる</a:t>
            </a:r>
            <a:endParaRPr lang="en-US" altLang="ja-JP" sz="2000" dirty="0"/>
          </a:p>
          <a:p>
            <a:pPr marL="0" indent="0">
              <a:buNone/>
            </a:pPr>
            <a:r>
              <a:rPr lang="ja-JP" altLang="en-US" sz="2000"/>
              <a:t>　（クラス名・デザインの変更等）可能性があるため</a:t>
            </a:r>
            <a:endParaRPr lang="en-US" altLang="ja-JP" sz="2000" dirty="0"/>
          </a:p>
        </p:txBody>
      </p:sp>
      <p:pic>
        <p:nvPicPr>
          <p:cNvPr id="4" name="図 3"/>
          <p:cNvPicPr>
            <a:picLocks noChangeAspect="1"/>
          </p:cNvPicPr>
          <p:nvPr/>
        </p:nvPicPr>
        <p:blipFill rotWithShape="1">
          <a:blip r:embed="rId2">
            <a:extLst>
              <a:ext uri="{28A0092B-C50C-407E-A947-70E740481C1C}">
                <a14:useLocalDpi xmlns:a14="http://schemas.microsoft.com/office/drawing/2010/main" val="0"/>
              </a:ext>
            </a:extLst>
          </a:blip>
          <a:srcRect l="47058" t="20369" b="10794"/>
          <a:stretch/>
        </p:blipFill>
        <p:spPr>
          <a:xfrm>
            <a:off x="8228907" y="2659022"/>
            <a:ext cx="2409331" cy="2267442"/>
          </a:xfrm>
          <a:prstGeom prst="rect">
            <a:avLst/>
          </a:prstGeom>
        </p:spPr>
        <p:style>
          <a:lnRef idx="2">
            <a:schemeClr val="dk1"/>
          </a:lnRef>
          <a:fillRef idx="1">
            <a:schemeClr val="lt1"/>
          </a:fillRef>
          <a:effectRef idx="0">
            <a:schemeClr val="dk1"/>
          </a:effectRef>
          <a:fontRef idx="minor">
            <a:schemeClr val="dk1"/>
          </a:fontRef>
        </p:style>
      </p:pic>
      <p:pic>
        <p:nvPicPr>
          <p:cNvPr id="5" name="図 4"/>
          <p:cNvPicPr>
            <a:picLocks noChangeAspect="1"/>
          </p:cNvPicPr>
          <p:nvPr/>
        </p:nvPicPr>
        <p:blipFill rotWithShape="1">
          <a:blip r:embed="rId3">
            <a:extLst>
              <a:ext uri="{28A0092B-C50C-407E-A947-70E740481C1C}">
                <a14:useLocalDpi xmlns:a14="http://schemas.microsoft.com/office/drawing/2010/main" val="0"/>
              </a:ext>
            </a:extLst>
          </a:blip>
          <a:srcRect l="49129" t="24552"/>
          <a:stretch/>
        </p:blipFill>
        <p:spPr>
          <a:xfrm>
            <a:off x="3305567" y="2693240"/>
            <a:ext cx="2203360" cy="2244190"/>
          </a:xfrm>
          <a:prstGeom prst="rect">
            <a:avLst/>
          </a:prstGeom>
        </p:spPr>
        <p:style>
          <a:lnRef idx="2">
            <a:schemeClr val="dk1"/>
          </a:lnRef>
          <a:fillRef idx="1">
            <a:schemeClr val="lt1"/>
          </a:fillRef>
          <a:effectRef idx="0">
            <a:schemeClr val="dk1"/>
          </a:effectRef>
          <a:fontRef idx="minor">
            <a:schemeClr val="dk1"/>
          </a:fontRef>
        </p:style>
      </p:pic>
      <p:sp>
        <p:nvSpPr>
          <p:cNvPr id="6" name="テキスト ボックス 5"/>
          <p:cNvSpPr txBox="1"/>
          <p:nvPr/>
        </p:nvSpPr>
        <p:spPr>
          <a:xfrm>
            <a:off x="3066605" y="2212815"/>
            <a:ext cx="697874" cy="369332"/>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r>
              <a:rPr kumimoji="1" lang="ja-JP" altLang="en-US" dirty="0"/>
              <a:t>通常</a:t>
            </a:r>
          </a:p>
        </p:txBody>
      </p:sp>
      <p:sp>
        <p:nvSpPr>
          <p:cNvPr id="15" name="テキスト ボックス 14"/>
          <p:cNvSpPr txBox="1"/>
          <p:nvPr/>
        </p:nvSpPr>
        <p:spPr>
          <a:xfrm>
            <a:off x="7956957" y="2174378"/>
            <a:ext cx="1343891" cy="369332"/>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r>
              <a:rPr kumimoji="1" lang="en-US" altLang="ja-JP" dirty="0"/>
              <a:t>DOM </a:t>
            </a:r>
            <a:r>
              <a:rPr lang="ja-JP" altLang="en-US" dirty="0"/>
              <a:t>操作</a:t>
            </a:r>
            <a:endParaRPr kumimoji="1" lang="ja-JP" altLang="en-US" dirty="0"/>
          </a:p>
        </p:txBody>
      </p:sp>
      <p:sp>
        <p:nvSpPr>
          <p:cNvPr id="11" name="上矢印 10"/>
          <p:cNvSpPr/>
          <p:nvPr/>
        </p:nvSpPr>
        <p:spPr>
          <a:xfrm rot="5400000">
            <a:off x="6676567" y="3127898"/>
            <a:ext cx="384698" cy="192182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角丸四角形吹き出し 16"/>
          <p:cNvSpPr/>
          <p:nvPr/>
        </p:nvSpPr>
        <p:spPr>
          <a:xfrm>
            <a:off x="5766490" y="4380351"/>
            <a:ext cx="2204853" cy="557079"/>
          </a:xfrm>
          <a:prstGeom prst="wedgeRoundRectCallout">
            <a:avLst>
              <a:gd name="adj1" fmla="val -24273"/>
              <a:gd name="adj2" fmla="val -42821"/>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スペースの上下の</a:t>
            </a:r>
            <a:endParaRPr kumimoji="1" lang="en-US" altLang="ja-JP" sz="1600" dirty="0">
              <a:solidFill>
                <a:schemeClr val="tx1"/>
              </a:solidFill>
            </a:endParaRPr>
          </a:p>
          <a:p>
            <a:pPr algn="ctr"/>
            <a:r>
              <a:rPr kumimoji="1" lang="ja-JP" altLang="en-US" sz="1600" dirty="0">
                <a:solidFill>
                  <a:schemeClr val="tx1"/>
                </a:solidFill>
              </a:rPr>
              <a:t>余白を削除</a:t>
            </a:r>
          </a:p>
        </p:txBody>
      </p:sp>
      <p:pic>
        <p:nvPicPr>
          <p:cNvPr id="19" name="図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8763" y="2688495"/>
            <a:ext cx="2040307" cy="1084277"/>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4145372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第三部</a:t>
            </a:r>
          </a:p>
        </p:txBody>
      </p:sp>
    </p:spTree>
    <p:extLst>
      <p:ext uri="{BB962C8B-B14F-4D97-AF65-F5344CB8AC3E}">
        <p14:creationId xmlns:p14="http://schemas.microsoft.com/office/powerpoint/2010/main" val="3413365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2D155DF4-7BC7-43A2-B62C-0E3DEF697D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5643" y="3475499"/>
            <a:ext cx="5622572" cy="2802636"/>
          </a:xfrm>
          <a:prstGeom prst="rect">
            <a:avLst/>
          </a:prstGeom>
        </p:spPr>
      </p:pic>
      <p:pic>
        <p:nvPicPr>
          <p:cNvPr id="5" name="図 4" descr="テキスト, スクリーンショット が含まれている画像&#10;&#10;高い精度で生成された説明">
            <a:extLst>
              <a:ext uri="{FF2B5EF4-FFF2-40B4-BE49-F238E27FC236}">
                <a16:creationId xmlns:a16="http://schemas.microsoft.com/office/drawing/2014/main" id="{12ECED65-F17C-4072-BCD1-5F18874BA1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6285" y="3475499"/>
            <a:ext cx="5319590" cy="3052745"/>
          </a:xfrm>
          <a:prstGeom prst="rect">
            <a:avLst/>
          </a:prstGeom>
        </p:spPr>
      </p:pic>
      <p:sp>
        <p:nvSpPr>
          <p:cNvPr id="2" name="タイトル 1"/>
          <p:cNvSpPr>
            <a:spLocks noGrp="1"/>
          </p:cNvSpPr>
          <p:nvPr>
            <p:ph type="title"/>
          </p:nvPr>
        </p:nvSpPr>
        <p:spPr/>
        <p:txBody>
          <a:bodyPr>
            <a:normAutofit/>
          </a:bodyPr>
          <a:lstStyle/>
          <a:p>
            <a:r>
              <a:rPr lang="en-US" altLang="ja-JP" dirty="0"/>
              <a:t>jQuery</a:t>
            </a:r>
            <a:r>
              <a:rPr kumimoji="1" lang="en-US" altLang="ja-JP" dirty="0"/>
              <a:t> </a:t>
            </a:r>
            <a:r>
              <a:rPr kumimoji="1" lang="ja-JP" altLang="en-US" dirty="0"/>
              <a:t>（</a:t>
            </a:r>
            <a:r>
              <a:rPr kumimoji="1" lang="en-US" altLang="ja-JP" dirty="0"/>
              <a:t>p.243</a:t>
            </a:r>
            <a:r>
              <a:rPr lang="ja-JP" altLang="en-US" dirty="0"/>
              <a:t>）</a:t>
            </a:r>
            <a:endParaRPr kumimoji="1" lang="ja-JP" altLang="en-US" dirty="0"/>
          </a:p>
        </p:txBody>
      </p:sp>
      <p:sp>
        <p:nvSpPr>
          <p:cNvPr id="3" name="コンテンツ プレースホルダー 2"/>
          <p:cNvSpPr>
            <a:spLocks noGrp="1"/>
          </p:cNvSpPr>
          <p:nvPr>
            <p:ph idx="1"/>
          </p:nvPr>
        </p:nvSpPr>
        <p:spPr>
          <a:xfrm>
            <a:off x="2589211" y="1529395"/>
            <a:ext cx="9509004" cy="4715287"/>
          </a:xfrm>
        </p:spPr>
        <p:txBody>
          <a:bodyPr/>
          <a:lstStyle/>
          <a:p>
            <a:r>
              <a:rPr lang="en-US" altLang="ja-JP" sz="2000" dirty="0"/>
              <a:t>jQuery : JavaScript </a:t>
            </a:r>
            <a:r>
              <a:rPr lang="ja-JP" altLang="en-US" sz="2000" dirty="0"/>
              <a:t>で良く行われる</a:t>
            </a:r>
            <a:r>
              <a:rPr lang="ja-JP" altLang="en-US" sz="2000" b="1" dirty="0"/>
              <a:t>定型的な処理を書きやすく</a:t>
            </a:r>
            <a:r>
              <a:rPr lang="ja-JP" altLang="en-US" sz="2000" dirty="0"/>
              <a:t>してくれる</a:t>
            </a:r>
            <a:endParaRPr lang="en-US" altLang="ja-JP" sz="2000" dirty="0"/>
          </a:p>
          <a:p>
            <a:pPr marL="0" indent="0">
              <a:buNone/>
            </a:pPr>
            <a:r>
              <a:rPr lang="ja-JP" altLang="en-US" sz="2000" dirty="0"/>
              <a:t>　　　　　 オープンソースのライブラリ。特に </a:t>
            </a:r>
            <a:r>
              <a:rPr lang="en-US" altLang="ja-JP" sz="2000" b="1" dirty="0"/>
              <a:t>DOM </a:t>
            </a:r>
            <a:r>
              <a:rPr lang="ja-JP" altLang="en-US" sz="2000" b="1" dirty="0"/>
              <a:t>操作 </a:t>
            </a:r>
            <a:r>
              <a:rPr lang="ja-JP" altLang="en-US" sz="2000" dirty="0"/>
              <a:t>や、</a:t>
            </a:r>
            <a:r>
              <a:rPr lang="en-US" altLang="ja-JP" sz="2000" b="1" dirty="0"/>
              <a:t>Ajax</a:t>
            </a:r>
            <a:r>
              <a:rPr lang="ja-JP" altLang="en-US" sz="2000" dirty="0"/>
              <a:t>（後述）に</a:t>
            </a:r>
            <a:endParaRPr lang="en-US" altLang="ja-JP" sz="2000" dirty="0"/>
          </a:p>
          <a:p>
            <a:pPr marL="0" indent="0">
              <a:buNone/>
            </a:pPr>
            <a:r>
              <a:rPr lang="ja-JP" altLang="en-US" sz="2000" dirty="0"/>
              <a:t>　　　　　 秀でており、非常に良く使われている</a:t>
            </a:r>
            <a:endParaRPr lang="en-US" altLang="ja-JP" sz="2000" dirty="0"/>
          </a:p>
          <a:p>
            <a:endParaRPr lang="en-US" altLang="ja-JP" sz="2000" dirty="0"/>
          </a:p>
          <a:p>
            <a:endParaRPr lang="en-US" altLang="ja-JP" sz="2000" dirty="0"/>
          </a:p>
          <a:p>
            <a:endParaRPr lang="en-US" altLang="ja-JP" sz="2000" dirty="0"/>
          </a:p>
          <a:p>
            <a:endParaRPr lang="en-US" altLang="ja-JP" sz="2000" dirty="0"/>
          </a:p>
        </p:txBody>
      </p:sp>
      <p:sp>
        <p:nvSpPr>
          <p:cNvPr id="9" name="テキスト ボックス 8"/>
          <p:cNvSpPr txBox="1"/>
          <p:nvPr/>
        </p:nvSpPr>
        <p:spPr>
          <a:xfrm>
            <a:off x="1789597" y="2928276"/>
            <a:ext cx="235290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dirty="0"/>
              <a:t>通常の </a:t>
            </a:r>
            <a:r>
              <a:rPr kumimoji="1" lang="en-US" altLang="ja-JP" dirty="0"/>
              <a:t>JavaScript</a:t>
            </a:r>
          </a:p>
        </p:txBody>
      </p:sp>
      <p:sp>
        <p:nvSpPr>
          <p:cNvPr id="14" name="テキスト ボックス 13"/>
          <p:cNvSpPr txBox="1"/>
          <p:nvPr/>
        </p:nvSpPr>
        <p:spPr>
          <a:xfrm>
            <a:off x="6632271" y="2928276"/>
            <a:ext cx="344843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ja-JP" dirty="0"/>
              <a:t>jQuery </a:t>
            </a:r>
            <a:r>
              <a:rPr lang="ja-JP" altLang="en-US" dirty="0"/>
              <a:t>を利用した</a:t>
            </a:r>
            <a:r>
              <a:rPr kumimoji="1" lang="ja-JP" altLang="en-US" dirty="0"/>
              <a:t> </a:t>
            </a:r>
            <a:r>
              <a:rPr kumimoji="1" lang="en-US" altLang="ja-JP" dirty="0"/>
              <a:t>JavaScript</a:t>
            </a:r>
          </a:p>
        </p:txBody>
      </p:sp>
      <p:sp>
        <p:nvSpPr>
          <p:cNvPr id="10" name="角丸四角形 9"/>
          <p:cNvSpPr/>
          <p:nvPr/>
        </p:nvSpPr>
        <p:spPr>
          <a:xfrm>
            <a:off x="1236575" y="4628707"/>
            <a:ext cx="3696932" cy="928577"/>
          </a:xfrm>
          <a:prstGeom prst="roundRect">
            <a:avLst/>
          </a:prstGeom>
          <a:solidFill>
            <a:schemeClr val="accent1">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角丸四角形 15"/>
          <p:cNvSpPr/>
          <p:nvPr/>
        </p:nvSpPr>
        <p:spPr>
          <a:xfrm>
            <a:off x="7031320" y="4568233"/>
            <a:ext cx="2034708" cy="932344"/>
          </a:xfrm>
          <a:prstGeom prst="roundRect">
            <a:avLst/>
          </a:prstGeom>
          <a:solidFill>
            <a:srgbClr val="FFC000">
              <a:alpha val="27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9217201" y="4929997"/>
            <a:ext cx="2493591"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nchor="ctr">
            <a:spAutoFit/>
          </a:bodyPr>
          <a:lstStyle/>
          <a:p>
            <a:r>
              <a:rPr lang="ja-JP" altLang="en-US" sz="1600" b="1" u="sng" dirty="0">
                <a:solidFill>
                  <a:schemeClr val="bg1"/>
                </a:solidFill>
              </a:rPr>
              <a:t>書きやすく、見やすい！</a:t>
            </a:r>
            <a:endParaRPr kumimoji="1" lang="ja-JP" altLang="en-US" sz="1600" b="1" u="sng" dirty="0">
              <a:solidFill>
                <a:schemeClr val="bg1"/>
              </a:solidFill>
            </a:endParaRPr>
          </a:p>
        </p:txBody>
      </p:sp>
      <p:sp>
        <p:nvSpPr>
          <p:cNvPr id="18" name="テキスト ボックス 17"/>
          <p:cNvSpPr txBox="1"/>
          <p:nvPr/>
        </p:nvSpPr>
        <p:spPr>
          <a:xfrm>
            <a:off x="9706431" y="6111051"/>
            <a:ext cx="1889367"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ja-JP" altLang="en-US" sz="1600" dirty="0"/>
              <a:t>使用する時には、</a:t>
            </a:r>
            <a:endParaRPr lang="en-US" altLang="ja-JP" sz="1600" dirty="0"/>
          </a:p>
          <a:p>
            <a:r>
              <a:rPr lang="ja-JP" altLang="en-US" sz="1600" dirty="0"/>
              <a:t>バージョンに注意</a:t>
            </a:r>
            <a:endParaRPr lang="en-US" altLang="ja-JP" sz="1600" dirty="0"/>
          </a:p>
        </p:txBody>
      </p:sp>
      <p:pic>
        <p:nvPicPr>
          <p:cNvPr id="20" name="図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22522" y="5828704"/>
            <a:ext cx="408793" cy="360901"/>
          </a:xfrm>
          <a:prstGeom prst="rect">
            <a:avLst/>
          </a:prstGeom>
        </p:spPr>
      </p:pic>
    </p:spTree>
    <p:extLst>
      <p:ext uri="{BB962C8B-B14F-4D97-AF65-F5344CB8AC3E}">
        <p14:creationId xmlns:p14="http://schemas.microsoft.com/office/powerpoint/2010/main" val="30928608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a:t>補足）</a:t>
            </a:r>
            <a:r>
              <a:rPr lang="en-US" altLang="ja-JP"/>
              <a:t>jQuery</a:t>
            </a:r>
            <a:r>
              <a:rPr kumimoji="1" lang="en-US" altLang="ja-JP"/>
              <a:t> </a:t>
            </a:r>
            <a:r>
              <a:rPr lang="ja-JP" altLang="en-US"/>
              <a:t>により楽になるコード例</a:t>
            </a:r>
            <a:endParaRPr kumimoji="1" lang="ja-JP" altLang="en-US" dirty="0"/>
          </a:p>
        </p:txBody>
      </p:sp>
      <p:sp>
        <p:nvSpPr>
          <p:cNvPr id="3" name="コンテンツ プレースホルダー 2"/>
          <p:cNvSpPr>
            <a:spLocks noGrp="1"/>
          </p:cNvSpPr>
          <p:nvPr>
            <p:ph idx="1"/>
          </p:nvPr>
        </p:nvSpPr>
        <p:spPr>
          <a:xfrm>
            <a:off x="2589211" y="1529396"/>
            <a:ext cx="2623920" cy="2916480"/>
          </a:xfrm>
        </p:spPr>
        <p:txBody>
          <a:bodyPr/>
          <a:lstStyle/>
          <a:p>
            <a:pPr>
              <a:lnSpc>
                <a:spcPct val="130000"/>
              </a:lnSpc>
            </a:pPr>
            <a:r>
              <a:rPr lang="ja-JP" altLang="en-US" sz="2000"/>
              <a:t>要素の作成</a:t>
            </a:r>
            <a:endParaRPr lang="en-US" altLang="ja-JP" sz="2000"/>
          </a:p>
          <a:p>
            <a:pPr>
              <a:lnSpc>
                <a:spcPct val="130000"/>
              </a:lnSpc>
            </a:pPr>
            <a:endParaRPr lang="en-US" altLang="ja-JP" sz="2000"/>
          </a:p>
          <a:p>
            <a:pPr>
              <a:lnSpc>
                <a:spcPct val="130000"/>
              </a:lnSpc>
            </a:pPr>
            <a:r>
              <a:rPr lang="ja-JP" altLang="en-US" sz="2000"/>
              <a:t>要素の取得</a:t>
            </a:r>
            <a:endParaRPr lang="en-US" altLang="ja-JP" sz="2000"/>
          </a:p>
          <a:p>
            <a:pPr>
              <a:lnSpc>
                <a:spcPct val="130000"/>
              </a:lnSpc>
            </a:pPr>
            <a:endParaRPr lang="en-US" altLang="ja-JP" sz="2000"/>
          </a:p>
          <a:p>
            <a:pPr>
              <a:lnSpc>
                <a:spcPct val="130000"/>
              </a:lnSpc>
            </a:pPr>
            <a:r>
              <a:rPr lang="ja-JP" altLang="en-US" sz="2000"/>
              <a:t>クラスの追加</a:t>
            </a:r>
            <a:endParaRPr lang="en-US" altLang="ja-JP" sz="2000"/>
          </a:p>
          <a:p>
            <a:pPr>
              <a:lnSpc>
                <a:spcPct val="130000"/>
              </a:lnSpc>
            </a:pPr>
            <a:endParaRPr lang="en-US" altLang="ja-JP" sz="2000"/>
          </a:p>
          <a:p>
            <a:pPr>
              <a:lnSpc>
                <a:spcPct val="130000"/>
              </a:lnSpc>
            </a:pPr>
            <a:r>
              <a:rPr lang="ja-JP" altLang="en-US" sz="2000"/>
              <a:t>要素の置き換え</a:t>
            </a:r>
            <a:endParaRPr lang="en-US" altLang="ja-JP" sz="2000" dirty="0"/>
          </a:p>
          <a:p>
            <a:endParaRPr lang="en-US" altLang="ja-JP" sz="2000" dirty="0"/>
          </a:p>
          <a:p>
            <a:endParaRPr lang="en-US" altLang="ja-JP" sz="2000" dirty="0"/>
          </a:p>
          <a:p>
            <a:endParaRPr lang="en-US" altLang="ja-JP" sz="2000" dirty="0"/>
          </a:p>
        </p:txBody>
      </p:sp>
      <p:sp>
        <p:nvSpPr>
          <p:cNvPr id="4" name="テキスト ボックス 3"/>
          <p:cNvSpPr txBox="1"/>
          <p:nvPr/>
        </p:nvSpPr>
        <p:spPr>
          <a:xfrm>
            <a:off x="3005958" y="3142138"/>
            <a:ext cx="3355513" cy="338554"/>
          </a:xfrm>
          <a:prstGeom prst="rect">
            <a:avLst/>
          </a:prstGeom>
          <a:solidFill>
            <a:schemeClr val="bg1">
              <a:alpha val="55000"/>
            </a:schemeClr>
          </a:solidFill>
        </p:spPr>
        <p:txBody>
          <a:bodyPr wrap="square" rtlCol="0">
            <a:spAutoFit/>
          </a:bodyPr>
          <a:lstStyle/>
          <a:p>
            <a:r>
              <a:rPr lang="en-US" altLang="ja-JP" sz="1600" dirty="0" err="1">
                <a:solidFill>
                  <a:schemeClr val="tx1">
                    <a:lumMod val="75000"/>
                    <a:lumOff val="25000"/>
                  </a:schemeClr>
                </a:solidFill>
              </a:rPr>
              <a:t>document.getElementById</a:t>
            </a:r>
            <a:r>
              <a:rPr lang="en-US" altLang="ja-JP" sz="1600" dirty="0">
                <a:solidFill>
                  <a:schemeClr val="tx1">
                    <a:lumMod val="75000"/>
                    <a:lumOff val="25000"/>
                  </a:schemeClr>
                </a:solidFill>
              </a:rPr>
              <a:t>(‘id’)</a:t>
            </a:r>
            <a:endParaRPr kumimoji="1" lang="ja-JP" altLang="en-US" sz="1600" dirty="0">
              <a:solidFill>
                <a:schemeClr val="tx1">
                  <a:lumMod val="75000"/>
                  <a:lumOff val="25000"/>
                </a:schemeClr>
              </a:solidFill>
            </a:endParaRPr>
          </a:p>
        </p:txBody>
      </p:sp>
      <p:sp>
        <p:nvSpPr>
          <p:cNvPr id="15" name="テキスト ボックス 14"/>
          <p:cNvSpPr txBox="1"/>
          <p:nvPr/>
        </p:nvSpPr>
        <p:spPr>
          <a:xfrm>
            <a:off x="6627598" y="3151970"/>
            <a:ext cx="924909" cy="338554"/>
          </a:xfrm>
          <a:prstGeom prst="rect">
            <a:avLst/>
          </a:prstGeom>
          <a:solidFill>
            <a:schemeClr val="bg1"/>
          </a:solidFill>
        </p:spPr>
        <p:txBody>
          <a:bodyPr wrap="square" rtlCol="0">
            <a:spAutoFit/>
          </a:bodyPr>
          <a:lstStyle/>
          <a:p>
            <a:r>
              <a:rPr lang="mr-IN" altLang="ja-JP" sz="1600"/>
              <a:t>$(</a:t>
            </a:r>
            <a:r>
              <a:rPr lang="en-US" altLang="ja-JP" sz="1600"/>
              <a:t>‘</a:t>
            </a:r>
            <a:r>
              <a:rPr lang="mr-IN" altLang="ja-JP" sz="1600"/>
              <a:t>#id</a:t>
            </a:r>
            <a:r>
              <a:rPr lang="en-US" altLang="ja-JP" sz="1600"/>
              <a:t>’</a:t>
            </a:r>
            <a:r>
              <a:rPr lang="mr-IN" altLang="ja-JP" sz="1600"/>
              <a:t>)</a:t>
            </a:r>
            <a:endParaRPr kumimoji="1" lang="ja-JP" altLang="en-US" sz="1600"/>
          </a:p>
        </p:txBody>
      </p:sp>
      <p:sp>
        <p:nvSpPr>
          <p:cNvPr id="17" name="テキスト ボックス 16"/>
          <p:cNvSpPr txBox="1"/>
          <p:nvPr/>
        </p:nvSpPr>
        <p:spPr>
          <a:xfrm>
            <a:off x="3005959" y="4182245"/>
            <a:ext cx="5538952" cy="338554"/>
          </a:xfrm>
          <a:prstGeom prst="rect">
            <a:avLst/>
          </a:prstGeom>
          <a:solidFill>
            <a:schemeClr val="bg1">
              <a:alpha val="55000"/>
            </a:schemeClr>
          </a:solidFill>
        </p:spPr>
        <p:txBody>
          <a:bodyPr wrap="square" rtlCol="0">
            <a:spAutoFit/>
          </a:bodyPr>
          <a:lstStyle/>
          <a:p>
            <a:r>
              <a:rPr lang="en-US" altLang="ja-JP" sz="1600" dirty="0" err="1">
                <a:solidFill>
                  <a:schemeClr val="tx1">
                    <a:lumMod val="75000"/>
                    <a:lumOff val="25000"/>
                  </a:schemeClr>
                </a:solidFill>
              </a:rPr>
              <a:t>document.getElementById</a:t>
            </a:r>
            <a:r>
              <a:rPr lang="en-US" altLang="ja-JP" sz="1600" dirty="0">
                <a:solidFill>
                  <a:schemeClr val="tx1">
                    <a:lumMod val="75000"/>
                    <a:lumOff val="25000"/>
                  </a:schemeClr>
                </a:solidFill>
              </a:rPr>
              <a:t>(‘main’).</a:t>
            </a:r>
            <a:r>
              <a:rPr lang="en-US" altLang="ja-JP" sz="1600" dirty="0" err="1">
                <a:solidFill>
                  <a:schemeClr val="tx1">
                    <a:lumMod val="75000"/>
                    <a:lumOff val="25000"/>
                  </a:schemeClr>
                </a:solidFill>
              </a:rPr>
              <a:t>classList.add</a:t>
            </a:r>
            <a:r>
              <a:rPr lang="en-US" altLang="ja-JP" sz="1600" dirty="0">
                <a:solidFill>
                  <a:schemeClr val="tx1">
                    <a:lumMod val="75000"/>
                    <a:lumOff val="25000"/>
                  </a:schemeClr>
                </a:solidFill>
              </a:rPr>
              <a:t>(‘test’)</a:t>
            </a:r>
            <a:endParaRPr kumimoji="1" lang="ja-JP" altLang="en-US" sz="1600" dirty="0">
              <a:solidFill>
                <a:schemeClr val="tx1">
                  <a:lumMod val="75000"/>
                  <a:lumOff val="25000"/>
                </a:schemeClr>
              </a:solidFill>
            </a:endParaRPr>
          </a:p>
        </p:txBody>
      </p:sp>
      <p:sp>
        <p:nvSpPr>
          <p:cNvPr id="19" name="テキスト ボックス 18"/>
          <p:cNvSpPr txBox="1"/>
          <p:nvPr/>
        </p:nvSpPr>
        <p:spPr>
          <a:xfrm>
            <a:off x="8891753" y="4186330"/>
            <a:ext cx="2863665" cy="338554"/>
          </a:xfrm>
          <a:prstGeom prst="rect">
            <a:avLst/>
          </a:prstGeom>
          <a:solidFill>
            <a:schemeClr val="bg1"/>
          </a:solidFill>
        </p:spPr>
        <p:txBody>
          <a:bodyPr wrap="square" rtlCol="0">
            <a:spAutoFit/>
          </a:bodyPr>
          <a:lstStyle/>
          <a:p>
            <a:r>
              <a:rPr lang="en-US" altLang="ja-JP" sz="1600" dirty="0"/>
              <a:t>$(‘#main’).</a:t>
            </a:r>
            <a:r>
              <a:rPr lang="en-US" altLang="ja-JP" sz="1600" dirty="0" err="1"/>
              <a:t>addClass</a:t>
            </a:r>
            <a:r>
              <a:rPr lang="en-US" altLang="ja-JP" sz="1600" dirty="0"/>
              <a:t>(‘test')</a:t>
            </a:r>
            <a:endParaRPr kumimoji="1" lang="ja-JP" altLang="en-US" sz="1600" dirty="0"/>
          </a:p>
        </p:txBody>
      </p:sp>
      <p:sp>
        <p:nvSpPr>
          <p:cNvPr id="21" name="テキスト ボックス 20"/>
          <p:cNvSpPr txBox="1"/>
          <p:nvPr/>
        </p:nvSpPr>
        <p:spPr>
          <a:xfrm>
            <a:off x="3005958" y="2124760"/>
            <a:ext cx="3355513" cy="338554"/>
          </a:xfrm>
          <a:prstGeom prst="rect">
            <a:avLst/>
          </a:prstGeom>
          <a:solidFill>
            <a:schemeClr val="bg1">
              <a:alpha val="55000"/>
            </a:schemeClr>
          </a:solidFill>
        </p:spPr>
        <p:txBody>
          <a:bodyPr wrap="square" rtlCol="0">
            <a:spAutoFit/>
          </a:bodyPr>
          <a:lstStyle/>
          <a:p>
            <a:r>
              <a:rPr lang="en-US" altLang="ja-JP" sz="1600" dirty="0" err="1">
                <a:solidFill>
                  <a:schemeClr val="tx1">
                    <a:lumMod val="75000"/>
                    <a:lumOff val="25000"/>
                  </a:schemeClr>
                </a:solidFill>
              </a:rPr>
              <a:t>document.createElement</a:t>
            </a:r>
            <a:r>
              <a:rPr lang="en-US" altLang="ja-JP" sz="1600" dirty="0">
                <a:solidFill>
                  <a:schemeClr val="tx1">
                    <a:lumMod val="75000"/>
                    <a:lumOff val="25000"/>
                  </a:schemeClr>
                </a:solidFill>
              </a:rPr>
              <a:t>(‘div’)</a:t>
            </a:r>
            <a:endParaRPr kumimoji="1" lang="ja-JP" altLang="en-US" sz="1600" dirty="0">
              <a:solidFill>
                <a:schemeClr val="tx1">
                  <a:lumMod val="75000"/>
                  <a:lumOff val="25000"/>
                </a:schemeClr>
              </a:solidFill>
            </a:endParaRPr>
          </a:p>
        </p:txBody>
      </p:sp>
      <p:sp>
        <p:nvSpPr>
          <p:cNvPr id="22" name="テキスト ボックス 21"/>
          <p:cNvSpPr txBox="1"/>
          <p:nvPr/>
        </p:nvSpPr>
        <p:spPr>
          <a:xfrm>
            <a:off x="6627598" y="2144424"/>
            <a:ext cx="1191885" cy="338554"/>
          </a:xfrm>
          <a:prstGeom prst="rect">
            <a:avLst/>
          </a:prstGeom>
          <a:solidFill>
            <a:schemeClr val="bg1"/>
          </a:solidFill>
        </p:spPr>
        <p:txBody>
          <a:bodyPr wrap="square" rtlCol="0">
            <a:spAutoFit/>
          </a:bodyPr>
          <a:lstStyle/>
          <a:p>
            <a:r>
              <a:rPr lang="mr-IN" altLang="ja-JP" sz="1600"/>
              <a:t>$(</a:t>
            </a:r>
            <a:r>
              <a:rPr lang="en-US" altLang="ja-JP" sz="1600"/>
              <a:t>‘</a:t>
            </a:r>
            <a:r>
              <a:rPr lang="mr-IN" altLang="ja-JP" sz="1600"/>
              <a:t>&lt;div&gt;</a:t>
            </a:r>
            <a:r>
              <a:rPr lang="en-US" altLang="ja-JP" sz="1600"/>
              <a:t>’</a:t>
            </a:r>
            <a:r>
              <a:rPr lang="mr-IN" altLang="ja-JP" sz="1600"/>
              <a:t>)</a:t>
            </a:r>
            <a:endParaRPr kumimoji="1" lang="ja-JP" altLang="en-US" sz="1600"/>
          </a:p>
        </p:txBody>
      </p:sp>
      <p:sp>
        <p:nvSpPr>
          <p:cNvPr id="23" name="テキスト ボックス 22"/>
          <p:cNvSpPr txBox="1"/>
          <p:nvPr/>
        </p:nvSpPr>
        <p:spPr>
          <a:xfrm>
            <a:off x="3005958" y="5330504"/>
            <a:ext cx="5538952" cy="1077218"/>
          </a:xfrm>
          <a:prstGeom prst="rect">
            <a:avLst/>
          </a:prstGeom>
          <a:solidFill>
            <a:schemeClr val="bg1">
              <a:alpha val="55000"/>
            </a:schemeClr>
          </a:solidFill>
        </p:spPr>
        <p:txBody>
          <a:bodyPr wrap="square" rtlCol="0">
            <a:spAutoFit/>
          </a:bodyPr>
          <a:lstStyle/>
          <a:p>
            <a:r>
              <a:rPr lang="en-US" altLang="ja-JP" sz="1600" dirty="0">
                <a:solidFill>
                  <a:schemeClr val="tx1">
                    <a:lumMod val="75000"/>
                    <a:lumOff val="25000"/>
                  </a:schemeClr>
                </a:solidFill>
              </a:rPr>
              <a:t>var </a:t>
            </a:r>
            <a:r>
              <a:rPr lang="en-US" altLang="ja-JP" sz="1600" dirty="0" err="1">
                <a:solidFill>
                  <a:schemeClr val="tx1">
                    <a:lumMod val="75000"/>
                    <a:lumOff val="25000"/>
                  </a:schemeClr>
                </a:solidFill>
              </a:rPr>
              <a:t>myMain</a:t>
            </a:r>
            <a:r>
              <a:rPr lang="en-US" altLang="ja-JP" sz="1600" dirty="0">
                <a:solidFill>
                  <a:schemeClr val="tx1">
                    <a:lumMod val="75000"/>
                    <a:lumOff val="25000"/>
                  </a:schemeClr>
                </a:solidFill>
              </a:rPr>
              <a:t> = </a:t>
            </a:r>
            <a:r>
              <a:rPr lang="en-US" altLang="ja-JP" sz="1600" dirty="0" err="1">
                <a:solidFill>
                  <a:schemeClr val="tx1">
                    <a:lumMod val="75000"/>
                    <a:lumOff val="25000"/>
                  </a:schemeClr>
                </a:solidFill>
              </a:rPr>
              <a:t>document.getElementById</a:t>
            </a:r>
            <a:r>
              <a:rPr lang="en-US" altLang="ja-JP" sz="1600" dirty="0">
                <a:solidFill>
                  <a:schemeClr val="tx1">
                    <a:lumMod val="75000"/>
                    <a:lumOff val="25000"/>
                  </a:schemeClr>
                </a:solidFill>
              </a:rPr>
              <a:t>(‘main’); </a:t>
            </a:r>
          </a:p>
          <a:p>
            <a:r>
              <a:rPr lang="en-US" altLang="ja-JP" sz="1600" dirty="0">
                <a:solidFill>
                  <a:schemeClr val="tx1">
                    <a:lumMod val="75000"/>
                    <a:lumOff val="25000"/>
                  </a:schemeClr>
                </a:solidFill>
              </a:rPr>
              <a:t>var change = </a:t>
            </a:r>
            <a:r>
              <a:rPr lang="en-US" altLang="ja-JP" sz="1600" dirty="0" err="1">
                <a:solidFill>
                  <a:schemeClr val="tx1">
                    <a:lumMod val="75000"/>
                    <a:lumOff val="25000"/>
                  </a:schemeClr>
                </a:solidFill>
              </a:rPr>
              <a:t>document.createElement</a:t>
            </a:r>
            <a:r>
              <a:rPr lang="en-US" altLang="ja-JP" sz="1600" dirty="0">
                <a:solidFill>
                  <a:schemeClr val="tx1">
                    <a:lumMod val="75000"/>
                    <a:lumOff val="25000"/>
                  </a:schemeClr>
                </a:solidFill>
              </a:rPr>
              <a:t>(‘span’); </a:t>
            </a:r>
          </a:p>
          <a:p>
            <a:r>
              <a:rPr lang="en-US" altLang="ja-JP" sz="1600" dirty="0" err="1">
                <a:solidFill>
                  <a:schemeClr val="tx1">
                    <a:lumMod val="75000"/>
                    <a:lumOff val="25000"/>
                  </a:schemeClr>
                </a:solidFill>
              </a:rPr>
              <a:t>change.textContent</a:t>
            </a:r>
            <a:r>
              <a:rPr lang="en-US" altLang="ja-JP" sz="1600" dirty="0">
                <a:solidFill>
                  <a:schemeClr val="tx1">
                    <a:lumMod val="75000"/>
                    <a:lumOff val="25000"/>
                  </a:schemeClr>
                </a:solidFill>
              </a:rPr>
              <a:t> = ‘</a:t>
            </a:r>
            <a:r>
              <a:rPr lang="ja-JP" altLang="en-US" sz="1600" dirty="0">
                <a:solidFill>
                  <a:schemeClr val="tx1">
                    <a:lumMod val="75000"/>
                    <a:lumOff val="25000"/>
                  </a:schemeClr>
                </a:solidFill>
              </a:rPr>
              <a:t>置き換え</a:t>
            </a:r>
            <a:r>
              <a:rPr lang="en-US" altLang="ja-JP" sz="1600" dirty="0">
                <a:solidFill>
                  <a:schemeClr val="tx1">
                    <a:lumMod val="75000"/>
                    <a:lumOff val="25000"/>
                  </a:schemeClr>
                </a:solidFill>
              </a:rPr>
              <a:t>’;</a:t>
            </a:r>
          </a:p>
          <a:p>
            <a:r>
              <a:rPr lang="en-US" altLang="ja-JP" sz="1600" dirty="0" err="1">
                <a:solidFill>
                  <a:schemeClr val="tx1">
                    <a:lumMod val="75000"/>
                    <a:lumOff val="25000"/>
                  </a:schemeClr>
                </a:solidFill>
              </a:rPr>
              <a:t>myMain.parentNode.replaceChild</a:t>
            </a:r>
            <a:r>
              <a:rPr lang="en-US" altLang="ja-JP" sz="1600" dirty="0">
                <a:solidFill>
                  <a:schemeClr val="tx1">
                    <a:lumMod val="75000"/>
                    <a:lumOff val="25000"/>
                  </a:schemeClr>
                </a:solidFill>
              </a:rPr>
              <a:t>(change, </a:t>
            </a:r>
            <a:r>
              <a:rPr lang="en-US" altLang="ja-JP" sz="1600" dirty="0" err="1">
                <a:solidFill>
                  <a:schemeClr val="tx1">
                    <a:lumMod val="75000"/>
                    <a:lumOff val="25000"/>
                  </a:schemeClr>
                </a:solidFill>
              </a:rPr>
              <a:t>myMain</a:t>
            </a:r>
            <a:r>
              <a:rPr lang="en-US" altLang="ja-JP" sz="1600" dirty="0">
                <a:solidFill>
                  <a:schemeClr val="tx1">
                    <a:lumMod val="75000"/>
                    <a:lumOff val="25000"/>
                  </a:schemeClr>
                </a:solidFill>
              </a:rPr>
              <a:t>);</a:t>
            </a:r>
            <a:endParaRPr kumimoji="1" lang="ja-JP" altLang="en-US" sz="1600" dirty="0">
              <a:solidFill>
                <a:schemeClr val="tx1">
                  <a:lumMod val="75000"/>
                  <a:lumOff val="25000"/>
                </a:schemeClr>
              </a:solidFill>
            </a:endParaRPr>
          </a:p>
        </p:txBody>
      </p:sp>
      <p:sp>
        <p:nvSpPr>
          <p:cNvPr id="24" name="テキスト ボックス 23"/>
          <p:cNvSpPr txBox="1"/>
          <p:nvPr/>
        </p:nvSpPr>
        <p:spPr>
          <a:xfrm>
            <a:off x="8891753" y="5330504"/>
            <a:ext cx="2963916" cy="584775"/>
          </a:xfrm>
          <a:prstGeom prst="rect">
            <a:avLst/>
          </a:prstGeom>
          <a:solidFill>
            <a:schemeClr val="bg1"/>
          </a:solidFill>
        </p:spPr>
        <p:txBody>
          <a:bodyPr wrap="square" rtlCol="0">
            <a:spAutoFit/>
          </a:bodyPr>
          <a:lstStyle/>
          <a:p>
            <a:r>
              <a:rPr lang="mr-IN" altLang="ja-JP" sz="1600" dirty="0"/>
              <a:t>$(</a:t>
            </a:r>
            <a:r>
              <a:rPr lang="en-US" altLang="ja-JP" sz="1600" dirty="0"/>
              <a:t>‘</a:t>
            </a:r>
            <a:r>
              <a:rPr lang="mr-IN" altLang="ja-JP" sz="1600" dirty="0"/>
              <a:t>#main</a:t>
            </a:r>
            <a:r>
              <a:rPr lang="en-US" altLang="ja-JP" sz="1600" dirty="0"/>
              <a:t>‘</a:t>
            </a:r>
            <a:r>
              <a:rPr lang="mr-IN" altLang="ja-JP" sz="1600" dirty="0"/>
              <a:t>).replaceWith(</a:t>
            </a:r>
            <a:br>
              <a:rPr lang="en-US" altLang="ja-JP" sz="1600" dirty="0"/>
            </a:br>
            <a:r>
              <a:rPr lang="en-US" altLang="ja-JP" sz="1600" dirty="0"/>
              <a:t>‘</a:t>
            </a:r>
            <a:r>
              <a:rPr lang="mr-IN" altLang="ja-JP" sz="1600" dirty="0"/>
              <a:t>&lt;span&gt;</a:t>
            </a:r>
            <a:r>
              <a:rPr lang="ja-JP" altLang="mr-IN" sz="1600" dirty="0"/>
              <a:t>置き換え</a:t>
            </a:r>
            <a:r>
              <a:rPr lang="mr-IN" altLang="ja-JP" sz="1600" dirty="0"/>
              <a:t>&lt;/span&gt;</a:t>
            </a:r>
            <a:r>
              <a:rPr lang="en-US" altLang="ja-JP" sz="1600" dirty="0"/>
              <a:t>’</a:t>
            </a:r>
            <a:r>
              <a:rPr lang="mr-IN" altLang="ja-JP" sz="1600" dirty="0"/>
              <a:t>)</a:t>
            </a:r>
            <a:endParaRPr kumimoji="1" lang="ja-JP" altLang="en-US" sz="1600" dirty="0"/>
          </a:p>
        </p:txBody>
      </p:sp>
      <p:sp>
        <p:nvSpPr>
          <p:cNvPr id="11" name="右矢印 10"/>
          <p:cNvSpPr/>
          <p:nvPr/>
        </p:nvSpPr>
        <p:spPr>
          <a:xfrm>
            <a:off x="8625626" y="4189389"/>
            <a:ext cx="220718" cy="310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右矢印 24"/>
          <p:cNvSpPr/>
          <p:nvPr/>
        </p:nvSpPr>
        <p:spPr>
          <a:xfrm>
            <a:off x="8625626" y="5467762"/>
            <a:ext cx="220718" cy="310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右矢印 25"/>
          <p:cNvSpPr/>
          <p:nvPr/>
        </p:nvSpPr>
        <p:spPr>
          <a:xfrm>
            <a:off x="6361471" y="3165951"/>
            <a:ext cx="220718" cy="310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右矢印 26"/>
          <p:cNvSpPr/>
          <p:nvPr/>
        </p:nvSpPr>
        <p:spPr>
          <a:xfrm>
            <a:off x="6361471" y="2147117"/>
            <a:ext cx="220718" cy="310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p:cNvSpPr txBox="1"/>
          <p:nvPr/>
        </p:nvSpPr>
        <p:spPr>
          <a:xfrm>
            <a:off x="8233155" y="2480418"/>
            <a:ext cx="3811362"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ja-JP" altLang="en-US" sz="1200"/>
              <a:t>　</a:t>
            </a:r>
            <a:r>
              <a:rPr lang="en-US" altLang="ja-JP" sz="1200" b="1"/>
              <a:t>jQuery </a:t>
            </a:r>
            <a:r>
              <a:rPr lang="ja-JP" altLang="en-US" sz="1200" b="1"/>
              <a:t>は便利ですが、下記の点に注意して下さい</a:t>
            </a:r>
            <a:endParaRPr lang="en-US" altLang="ja-JP" sz="1200" b="1"/>
          </a:p>
          <a:p>
            <a:r>
              <a:rPr lang="ja-JP" altLang="en-US" sz="1200"/>
              <a:t>・</a:t>
            </a:r>
            <a:r>
              <a:rPr lang="en-US" altLang="ja-JP" sz="1200"/>
              <a:t>Javascript </a:t>
            </a:r>
            <a:r>
              <a:rPr lang="ja-JP" altLang="en-US" sz="1200"/>
              <a:t>が読めなければ</a:t>
            </a:r>
            <a:r>
              <a:rPr lang="en-US" altLang="ja-JP" sz="1200"/>
              <a:t>Jquery </a:t>
            </a:r>
            <a:r>
              <a:rPr lang="ja-JP" altLang="en-US" sz="1200"/>
              <a:t>も理解できず、</a:t>
            </a:r>
            <a:endParaRPr lang="en-US" altLang="ja-JP" sz="1200"/>
          </a:p>
          <a:p>
            <a:r>
              <a:rPr lang="ja-JP" altLang="en-US" sz="1200"/>
              <a:t>　バグ修正や拡張が出来ない</a:t>
            </a:r>
            <a:endParaRPr lang="en-US" altLang="ja-JP" sz="1200"/>
          </a:p>
          <a:p>
            <a:r>
              <a:rPr lang="ja-JP" altLang="en-US" sz="1200"/>
              <a:t>・</a:t>
            </a:r>
            <a:r>
              <a:rPr lang="en-US" altLang="ja-JP" sz="1200"/>
              <a:t>jQuery </a:t>
            </a:r>
            <a:r>
              <a:rPr lang="ja-JP" altLang="en-US" sz="1200"/>
              <a:t>のほうが処理速度が数</a:t>
            </a:r>
            <a:r>
              <a:rPr lang="en-US" altLang="ja-JP" sz="1200"/>
              <a:t>〜</a:t>
            </a:r>
            <a:r>
              <a:rPr lang="ja-JP" altLang="en-US" sz="1200"/>
              <a:t>数十倍遅い</a:t>
            </a:r>
            <a:endParaRPr lang="en-US" altLang="ja-JP" sz="1200" dirty="0"/>
          </a:p>
        </p:txBody>
      </p:sp>
      <p:pic>
        <p:nvPicPr>
          <p:cNvPr id="29" name="図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96656" y="2260274"/>
            <a:ext cx="408793" cy="360901"/>
          </a:xfrm>
          <a:prstGeom prst="rect">
            <a:avLst/>
          </a:prstGeom>
        </p:spPr>
      </p:pic>
    </p:spTree>
    <p:extLst>
      <p:ext uri="{BB962C8B-B14F-4D97-AF65-F5344CB8AC3E}">
        <p14:creationId xmlns:p14="http://schemas.microsoft.com/office/powerpoint/2010/main" val="1873301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F582709D-0C6E-4407-9EAF-1542ABC30F44}"/>
              </a:ext>
            </a:extLst>
          </p:cNvPr>
          <p:cNvPicPr>
            <a:picLocks noChangeAspect="1"/>
          </p:cNvPicPr>
          <p:nvPr/>
        </p:nvPicPr>
        <p:blipFill>
          <a:blip r:embed="rId2"/>
          <a:stretch>
            <a:fillRect/>
          </a:stretch>
        </p:blipFill>
        <p:spPr>
          <a:xfrm>
            <a:off x="8208408" y="4941726"/>
            <a:ext cx="3913971" cy="1066892"/>
          </a:xfrm>
          <a:prstGeom prst="rect">
            <a:avLst/>
          </a:prstGeom>
        </p:spPr>
      </p:pic>
      <p:sp>
        <p:nvSpPr>
          <p:cNvPr id="2" name="タイトル 1"/>
          <p:cNvSpPr>
            <a:spLocks noGrp="1"/>
          </p:cNvSpPr>
          <p:nvPr>
            <p:ph type="title"/>
          </p:nvPr>
        </p:nvSpPr>
        <p:spPr/>
        <p:txBody>
          <a:bodyPr>
            <a:normAutofit/>
          </a:bodyPr>
          <a:lstStyle/>
          <a:p>
            <a:r>
              <a:rPr lang="en-US" altLang="ja-JP" dirty="0"/>
              <a:t>jQuery</a:t>
            </a:r>
            <a:r>
              <a:rPr kumimoji="1" lang="en-US" altLang="ja-JP" dirty="0"/>
              <a:t> </a:t>
            </a:r>
            <a:r>
              <a:rPr kumimoji="1" lang="ja-JP" altLang="en-US"/>
              <a:t>（</a:t>
            </a:r>
            <a:r>
              <a:rPr kumimoji="1" lang="en-US" altLang="ja-JP"/>
              <a:t>p.251</a:t>
            </a:r>
            <a:r>
              <a:rPr lang="ja-JP" altLang="en-US"/>
              <a:t>）</a:t>
            </a:r>
            <a:endParaRPr kumimoji="1" lang="ja-JP" altLang="en-US" dirty="0"/>
          </a:p>
        </p:txBody>
      </p:sp>
      <p:sp>
        <p:nvSpPr>
          <p:cNvPr id="3" name="コンテンツ プレースホルダー 2"/>
          <p:cNvSpPr>
            <a:spLocks noGrp="1"/>
          </p:cNvSpPr>
          <p:nvPr>
            <p:ph idx="1"/>
          </p:nvPr>
        </p:nvSpPr>
        <p:spPr>
          <a:xfrm>
            <a:off x="2589211" y="1529395"/>
            <a:ext cx="9509004" cy="4715287"/>
          </a:xfrm>
        </p:spPr>
        <p:txBody>
          <a:bodyPr/>
          <a:lstStyle/>
          <a:p>
            <a:r>
              <a:rPr lang="ja-JP" altLang="en-US" sz="2000" dirty="0"/>
              <a:t>処理の流れ</a:t>
            </a:r>
            <a:endParaRPr lang="en-US" altLang="ja-JP" sz="2000" dirty="0"/>
          </a:p>
          <a:p>
            <a:endParaRPr lang="en-US" altLang="ja-JP" sz="2000" dirty="0"/>
          </a:p>
          <a:p>
            <a:endParaRPr lang="en-US" altLang="ja-JP" sz="2000" dirty="0"/>
          </a:p>
          <a:p>
            <a:endParaRPr lang="en-US" altLang="ja-JP" sz="2000" dirty="0"/>
          </a:p>
          <a:p>
            <a:r>
              <a:rPr lang="ja-JP" altLang="en-US" sz="2000" dirty="0"/>
              <a:t>必須の記載</a:t>
            </a:r>
            <a:r>
              <a:rPr lang="ja-JP" altLang="en-US" sz="1600" dirty="0"/>
              <a:t>（</a:t>
            </a:r>
            <a:r>
              <a:rPr lang="en-US" altLang="ja-JP" sz="1600" dirty="0"/>
              <a:t>HTML </a:t>
            </a:r>
            <a:r>
              <a:rPr lang="ja-JP" altLang="en-US" sz="1600" dirty="0"/>
              <a:t>が読み込まれたら、処理を実行する）</a:t>
            </a:r>
            <a:endParaRPr lang="en-US" altLang="ja-JP" sz="1600" dirty="0"/>
          </a:p>
          <a:p>
            <a:pPr marL="0" indent="0">
              <a:spcBef>
                <a:spcPts val="600"/>
              </a:spcBef>
              <a:buNone/>
            </a:pPr>
            <a:r>
              <a:rPr lang="ja-JP" altLang="en-US" sz="1600" dirty="0"/>
              <a:t>　　　</a:t>
            </a:r>
            <a:r>
              <a:rPr lang="en-US" altLang="ja-JP" sz="1600" dirty="0"/>
              <a:t>$(document).ready(function() {</a:t>
            </a:r>
          </a:p>
          <a:p>
            <a:pPr marL="0" indent="0">
              <a:spcBef>
                <a:spcPts val="600"/>
              </a:spcBef>
              <a:buNone/>
            </a:pPr>
            <a:r>
              <a:rPr lang="ja-JP" altLang="en-US" sz="1600" dirty="0"/>
              <a:t>　　　　　　</a:t>
            </a:r>
            <a:r>
              <a:rPr lang="en-US" altLang="ja-JP" sz="1600" dirty="0"/>
              <a:t>…</a:t>
            </a:r>
            <a:r>
              <a:rPr lang="ja-JP" altLang="en-US" sz="1600" dirty="0"/>
              <a:t>省略　　</a:t>
            </a:r>
            <a:endParaRPr lang="en-US" altLang="ja-JP" sz="1600" dirty="0"/>
          </a:p>
          <a:p>
            <a:pPr marL="0" indent="0">
              <a:spcBef>
                <a:spcPts val="600"/>
              </a:spcBef>
              <a:buNone/>
            </a:pPr>
            <a:r>
              <a:rPr lang="ja-JP" altLang="en-US" sz="1600" dirty="0"/>
              <a:t>　　　</a:t>
            </a:r>
            <a:r>
              <a:rPr lang="en-US" altLang="ja-JP" sz="1600" dirty="0"/>
              <a:t>}</a:t>
            </a:r>
            <a:r>
              <a:rPr lang="ja-JP" altLang="en-US" sz="1600" dirty="0"/>
              <a:t>　</a:t>
            </a:r>
            <a:endParaRPr lang="en-US" altLang="ja-JP" sz="1600" dirty="0"/>
          </a:p>
          <a:p>
            <a:pPr marL="0" indent="0">
              <a:spcBef>
                <a:spcPts val="600"/>
              </a:spcBef>
              <a:buNone/>
            </a:pPr>
            <a:endParaRPr lang="en-US" altLang="ja-JP" sz="1600" dirty="0"/>
          </a:p>
          <a:p>
            <a:r>
              <a:rPr lang="ja-JP" altLang="en-US" sz="2000" dirty="0"/>
              <a:t>基本形</a:t>
            </a:r>
            <a:endParaRPr lang="en-US" altLang="ja-JP" sz="2000" dirty="0"/>
          </a:p>
          <a:p>
            <a:pPr marL="0" indent="0">
              <a:spcBef>
                <a:spcPts val="600"/>
              </a:spcBef>
              <a:buNone/>
            </a:pPr>
            <a:r>
              <a:rPr lang="ja-JP" altLang="en-US" sz="2000" dirty="0"/>
              <a:t>　</a:t>
            </a:r>
            <a:r>
              <a:rPr lang="ja-JP" altLang="en-US" sz="1600" dirty="0"/>
              <a:t>　　</a:t>
            </a:r>
            <a:r>
              <a:rPr lang="en-US" altLang="ja-JP" sz="1600" dirty="0"/>
              <a:t>$(‘</a:t>
            </a:r>
            <a:r>
              <a:rPr lang="ja-JP" altLang="en-US" sz="1600" dirty="0"/>
              <a:t>セレクタ</a:t>
            </a:r>
            <a:r>
              <a:rPr lang="en-US" altLang="ja-JP" sz="1600" dirty="0"/>
              <a:t>’).on(‘</a:t>
            </a:r>
            <a:r>
              <a:rPr lang="ja-JP" altLang="en-US" sz="1600"/>
              <a:t>イベント名</a:t>
            </a:r>
            <a:r>
              <a:rPr lang="en-US" altLang="ja-JP" sz="1600" dirty="0"/>
              <a:t>’, function() {</a:t>
            </a:r>
          </a:p>
          <a:p>
            <a:pPr marL="0" indent="0">
              <a:spcBef>
                <a:spcPts val="600"/>
              </a:spcBef>
              <a:buNone/>
            </a:pPr>
            <a:r>
              <a:rPr lang="ja-JP" altLang="en-US" sz="1600" dirty="0"/>
              <a:t>　　　　　イベント発生時の処理</a:t>
            </a:r>
            <a:endParaRPr lang="en-US" altLang="ja-JP" sz="1600" dirty="0"/>
          </a:p>
          <a:p>
            <a:pPr marL="0" indent="0">
              <a:spcBef>
                <a:spcPts val="600"/>
              </a:spcBef>
              <a:buNone/>
            </a:pPr>
            <a:r>
              <a:rPr lang="ja-JP" altLang="en-US" sz="1600" dirty="0"/>
              <a:t>　　</a:t>
            </a:r>
            <a:r>
              <a:rPr lang="ja-JP" altLang="en-US" sz="1600"/>
              <a:t>　</a:t>
            </a:r>
            <a:r>
              <a:rPr lang="en-US" altLang="ja-JP" sz="1600" dirty="0"/>
              <a:t>})</a:t>
            </a:r>
            <a:endParaRPr lang="en-US" altLang="ja-JP" sz="2000" dirty="0"/>
          </a:p>
        </p:txBody>
      </p:sp>
      <p:graphicFrame>
        <p:nvGraphicFramePr>
          <p:cNvPr id="4" name="図表 3"/>
          <p:cNvGraphicFramePr/>
          <p:nvPr>
            <p:extLst>
              <p:ext uri="{D42A27DB-BD31-4B8C-83A1-F6EECF244321}">
                <p14:modId xmlns:p14="http://schemas.microsoft.com/office/powerpoint/2010/main" val="1565478542"/>
              </p:ext>
            </p:extLst>
          </p:nvPr>
        </p:nvGraphicFramePr>
        <p:xfrm>
          <a:off x="3209932" y="1740958"/>
          <a:ext cx="8466253" cy="14222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7" name="直線コネクタ 16"/>
          <p:cNvCxnSpPr/>
          <p:nvPr/>
        </p:nvCxnSpPr>
        <p:spPr>
          <a:xfrm flipV="1">
            <a:off x="3359804" y="5677324"/>
            <a:ext cx="1121761" cy="10962"/>
          </a:xfrm>
          <a:prstGeom prst="line">
            <a:avLst/>
          </a:prstGeom>
          <a:ln>
            <a:solidFill>
              <a:srgbClr val="0070C0"/>
            </a:solidFill>
          </a:ln>
        </p:spPr>
        <p:style>
          <a:lnRef idx="3">
            <a:schemeClr val="accent1"/>
          </a:lnRef>
          <a:fillRef idx="0">
            <a:schemeClr val="accent1"/>
          </a:fillRef>
          <a:effectRef idx="2">
            <a:schemeClr val="accent1"/>
          </a:effectRef>
          <a:fontRef idx="minor">
            <a:schemeClr val="tx1"/>
          </a:fontRef>
        </p:style>
      </p:cxnSp>
      <p:cxnSp>
        <p:nvCxnSpPr>
          <p:cNvPr id="19" name="直線コネクタ 18"/>
          <p:cNvCxnSpPr/>
          <p:nvPr/>
        </p:nvCxnSpPr>
        <p:spPr>
          <a:xfrm flipV="1">
            <a:off x="4632291" y="5677323"/>
            <a:ext cx="1517301" cy="10048"/>
          </a:xfrm>
          <a:prstGeom prst="line">
            <a:avLst/>
          </a:prstGeom>
          <a:ln>
            <a:solidFill>
              <a:srgbClr val="00B050"/>
            </a:solidFill>
          </a:ln>
        </p:spPr>
        <p:style>
          <a:lnRef idx="3">
            <a:schemeClr val="accent1"/>
          </a:lnRef>
          <a:fillRef idx="0">
            <a:schemeClr val="accent1"/>
          </a:fillRef>
          <a:effectRef idx="2">
            <a:schemeClr val="accent1"/>
          </a:effectRef>
          <a:fontRef idx="minor">
            <a:schemeClr val="tx1"/>
          </a:fontRef>
        </p:style>
      </p:cxnSp>
      <p:sp>
        <p:nvSpPr>
          <p:cNvPr id="21" name="角丸四角形 20"/>
          <p:cNvSpPr/>
          <p:nvPr/>
        </p:nvSpPr>
        <p:spPr>
          <a:xfrm>
            <a:off x="3617408" y="5747659"/>
            <a:ext cx="2240782" cy="301453"/>
          </a:xfrm>
          <a:prstGeom prst="roundRect">
            <a:avLst/>
          </a:prstGeom>
          <a:solidFill>
            <a:srgbClr val="FF9900">
              <a:alpha val="12000"/>
            </a:srgb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コネクタ 21"/>
          <p:cNvCxnSpPr/>
          <p:nvPr/>
        </p:nvCxnSpPr>
        <p:spPr>
          <a:xfrm flipV="1">
            <a:off x="6303887" y="5677323"/>
            <a:ext cx="1039826" cy="2"/>
          </a:xfrm>
          <a:prstGeom prst="line">
            <a:avLst/>
          </a:prstGeom>
          <a:ln>
            <a:solidFill>
              <a:srgbClr val="FF9900"/>
            </a:solidFill>
          </a:ln>
        </p:spPr>
        <p:style>
          <a:lnRef idx="3">
            <a:schemeClr val="accent1"/>
          </a:lnRef>
          <a:fillRef idx="0">
            <a:schemeClr val="accent1"/>
          </a:fillRef>
          <a:effectRef idx="2">
            <a:schemeClr val="accent1"/>
          </a:effectRef>
          <a:fontRef idx="minor">
            <a:schemeClr val="tx1"/>
          </a:fontRef>
        </p:style>
      </p:cxnSp>
      <p:sp>
        <p:nvSpPr>
          <p:cNvPr id="42" name="正方形/長方形 41"/>
          <p:cNvSpPr/>
          <p:nvPr/>
        </p:nvSpPr>
        <p:spPr>
          <a:xfrm>
            <a:off x="7236750" y="1093567"/>
            <a:ext cx="4693992"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1600" dirty="0"/>
              <a:t>jQuery </a:t>
            </a:r>
            <a:r>
              <a:rPr lang="ja-JP" altLang="en-US" sz="1600" dirty="0"/>
              <a:t>では </a:t>
            </a:r>
            <a:r>
              <a:rPr lang="en-US" altLang="ja-JP" sz="1600" dirty="0"/>
              <a:t>$(‘’) </a:t>
            </a:r>
            <a:r>
              <a:rPr lang="ja-JP" altLang="en-US" sz="1600" dirty="0"/>
              <a:t>で取得された要素全てにメソッドを実行するため、繰り返し文は必要ない！</a:t>
            </a:r>
          </a:p>
        </p:txBody>
      </p:sp>
      <p:sp>
        <p:nvSpPr>
          <p:cNvPr id="45" name="テキスト ボックス 44"/>
          <p:cNvSpPr txBox="1"/>
          <p:nvPr/>
        </p:nvSpPr>
        <p:spPr>
          <a:xfrm>
            <a:off x="8070127" y="4591481"/>
            <a:ext cx="924448" cy="369332"/>
          </a:xfrm>
          <a:prstGeom prst="rect">
            <a:avLst/>
          </a:prstGeom>
          <a:noFill/>
        </p:spPr>
        <p:txBody>
          <a:bodyPr wrap="square" rtlCol="0">
            <a:spAutoFit/>
          </a:bodyPr>
          <a:lstStyle/>
          <a:p>
            <a:r>
              <a:rPr kumimoji="1" lang="ja-JP" altLang="en-US" u="sng" dirty="0"/>
              <a:t>具体例</a:t>
            </a:r>
          </a:p>
        </p:txBody>
      </p:sp>
      <p:sp>
        <p:nvSpPr>
          <p:cNvPr id="47" name="角丸四角形 46"/>
          <p:cNvSpPr/>
          <p:nvPr/>
        </p:nvSpPr>
        <p:spPr>
          <a:xfrm>
            <a:off x="3209932" y="3638737"/>
            <a:ext cx="3492319" cy="964646"/>
          </a:xfrm>
          <a:prstGeom prst="roundRect">
            <a:avLst/>
          </a:prstGeom>
          <a:solidFill>
            <a:schemeClr val="accent1">
              <a:alpha val="0"/>
            </a:schemeClr>
          </a:solidFill>
          <a:ln>
            <a:solidFill>
              <a:schemeClr val="accent1">
                <a:shade val="50000"/>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角丸四角形 47"/>
          <p:cNvSpPr/>
          <p:nvPr/>
        </p:nvSpPr>
        <p:spPr>
          <a:xfrm>
            <a:off x="3209932" y="5404416"/>
            <a:ext cx="4338299" cy="1024932"/>
          </a:xfrm>
          <a:prstGeom prst="roundRect">
            <a:avLst/>
          </a:prstGeom>
          <a:solidFill>
            <a:schemeClr val="accent1">
              <a:alpha val="0"/>
            </a:schemeClr>
          </a:solidFill>
          <a:ln>
            <a:solidFill>
              <a:schemeClr val="accent1">
                <a:shade val="50000"/>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右中かっこ 48"/>
          <p:cNvSpPr/>
          <p:nvPr/>
        </p:nvSpPr>
        <p:spPr>
          <a:xfrm>
            <a:off x="7686990" y="3647549"/>
            <a:ext cx="383137" cy="2763301"/>
          </a:xfrm>
          <a:prstGeom prst="rightBrace">
            <a:avLst>
              <a:gd name="adj1" fmla="val 8333"/>
              <a:gd name="adj2" fmla="val 40474"/>
            </a:avLst>
          </a:prstGeom>
          <a:effectLst/>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50" name="テキスト ボックス 49"/>
          <p:cNvSpPr txBox="1"/>
          <p:nvPr/>
        </p:nvSpPr>
        <p:spPr>
          <a:xfrm>
            <a:off x="8500905" y="6244682"/>
            <a:ext cx="3429837" cy="369332"/>
          </a:xfrm>
          <a:prstGeom prst="rect">
            <a:avLst/>
          </a:prstGeom>
          <a:noFill/>
        </p:spPr>
        <p:txBody>
          <a:bodyPr wrap="square" rtlCol="0">
            <a:spAutoFit/>
          </a:bodyPr>
          <a:lstStyle/>
          <a:p>
            <a:r>
              <a:rPr kumimoji="1" lang="ja-JP" altLang="en-US" dirty="0"/>
              <a:t>メソッド例は </a:t>
            </a:r>
            <a:r>
              <a:rPr kumimoji="1" lang="en-US" altLang="ja-JP" dirty="0"/>
              <a:t>p.265,266</a:t>
            </a:r>
            <a:r>
              <a:rPr lang="ja-JP" altLang="en-US" dirty="0"/>
              <a:t> 参照</a:t>
            </a:r>
            <a:endParaRPr kumimoji="1" lang="ja-JP" altLang="en-US" dirty="0"/>
          </a:p>
        </p:txBody>
      </p:sp>
    </p:spTree>
    <p:extLst>
      <p:ext uri="{BB962C8B-B14F-4D97-AF65-F5344CB8AC3E}">
        <p14:creationId xmlns:p14="http://schemas.microsoft.com/office/powerpoint/2010/main" val="2177210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92925" y="624110"/>
            <a:ext cx="8911687" cy="660993"/>
          </a:xfrm>
        </p:spPr>
        <p:txBody>
          <a:bodyPr/>
          <a:lstStyle/>
          <a:p>
            <a:r>
              <a:rPr kumimoji="1" lang="en-US" altLang="ja-JP" dirty="0"/>
              <a:t>JavaScript</a:t>
            </a:r>
            <a:r>
              <a:rPr lang="ja-JP" altLang="en-US" dirty="0"/>
              <a:t> とは（</a:t>
            </a:r>
            <a:r>
              <a:rPr lang="en-US" altLang="ja-JP" dirty="0"/>
              <a:t>p.5</a:t>
            </a:r>
            <a:r>
              <a:rPr lang="ja-JP" altLang="en-US" dirty="0"/>
              <a:t>）</a:t>
            </a:r>
            <a:endParaRPr kumimoji="1" lang="ja-JP" altLang="en-US" dirty="0"/>
          </a:p>
        </p:txBody>
      </p:sp>
      <p:sp>
        <p:nvSpPr>
          <p:cNvPr id="3" name="コンテンツ プレースホルダー 2"/>
          <p:cNvSpPr>
            <a:spLocks noGrp="1"/>
          </p:cNvSpPr>
          <p:nvPr>
            <p:ph idx="1"/>
          </p:nvPr>
        </p:nvSpPr>
        <p:spPr>
          <a:xfrm>
            <a:off x="2589212" y="2216426"/>
            <a:ext cx="8017828" cy="4117872"/>
          </a:xfrm>
        </p:spPr>
        <p:txBody>
          <a:bodyPr>
            <a:noAutofit/>
          </a:bodyPr>
          <a:lstStyle/>
          <a:p>
            <a:pPr marL="0" indent="0" algn="ctr">
              <a:buNone/>
            </a:pPr>
            <a:r>
              <a:rPr kumimoji="1" lang="ja-JP" altLang="en-US" sz="2800" b="1" dirty="0"/>
              <a:t>ブラウザを操作するためのプログラミング言語</a:t>
            </a:r>
            <a:endParaRPr kumimoji="1" lang="en-US" altLang="ja-JP" sz="2800" b="1" dirty="0"/>
          </a:p>
          <a:p>
            <a:pPr marL="0" indent="0" algn="ctr">
              <a:buNone/>
            </a:pPr>
            <a:endParaRPr kumimoji="1" lang="en-US" altLang="ja-JP" sz="2800" b="1" dirty="0"/>
          </a:p>
          <a:p>
            <a:pPr marL="0" indent="0" algn="ctr">
              <a:spcBef>
                <a:spcPts val="1200"/>
              </a:spcBef>
              <a:spcAft>
                <a:spcPts val="1200"/>
              </a:spcAft>
              <a:buNone/>
            </a:pPr>
            <a:r>
              <a:rPr lang="ja-JP" altLang="en-US" dirty="0"/>
              <a:t>であり</a:t>
            </a:r>
            <a:endParaRPr lang="en-US" altLang="ja-JP" dirty="0"/>
          </a:p>
          <a:p>
            <a:pPr marL="0" indent="0" algn="ctr">
              <a:spcBef>
                <a:spcPts val="1200"/>
              </a:spcBef>
              <a:spcAft>
                <a:spcPts val="1200"/>
              </a:spcAft>
              <a:buNone/>
            </a:pPr>
            <a:endParaRPr lang="en-US" altLang="ja-JP" dirty="0"/>
          </a:p>
          <a:p>
            <a:pPr marL="0" indent="0" algn="ctr">
              <a:buNone/>
            </a:pPr>
            <a:r>
              <a:rPr kumimoji="1" lang="en-US" altLang="ja-JP" sz="2800" b="1" dirty="0"/>
              <a:t>HTML </a:t>
            </a:r>
            <a:r>
              <a:rPr kumimoji="1" lang="ja-JP" altLang="en-US" sz="2800" b="1" dirty="0"/>
              <a:t>や </a:t>
            </a:r>
            <a:r>
              <a:rPr kumimoji="1" lang="en-US" altLang="ja-JP" sz="2800" b="1" dirty="0"/>
              <a:t>CSS </a:t>
            </a:r>
            <a:r>
              <a:rPr kumimoji="1" lang="ja-JP" altLang="en-US" sz="2800" b="1" dirty="0" err="1"/>
              <a:t>だけ</a:t>
            </a:r>
            <a:r>
              <a:rPr kumimoji="1" lang="ja-JP" altLang="en-US" sz="2800" b="1" dirty="0"/>
              <a:t>ではできないことをする</a:t>
            </a:r>
            <a:endParaRPr kumimoji="1" lang="en-US" altLang="ja-JP" sz="2800" b="1" dirty="0"/>
          </a:p>
          <a:p>
            <a:pPr marL="0" indent="0">
              <a:buNone/>
            </a:pPr>
            <a:endParaRPr lang="en-US" altLang="ja-JP" dirty="0"/>
          </a:p>
        </p:txBody>
      </p:sp>
    </p:spTree>
    <p:extLst>
      <p:ext uri="{BB962C8B-B14F-4D97-AF65-F5344CB8AC3E}">
        <p14:creationId xmlns:p14="http://schemas.microsoft.com/office/powerpoint/2010/main" val="21589047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Ajax</a:t>
            </a:r>
            <a:r>
              <a:rPr kumimoji="1" lang="en-US" altLang="ja-JP" dirty="0"/>
              <a:t> </a:t>
            </a:r>
            <a:r>
              <a:rPr kumimoji="1" lang="ja-JP" altLang="en-US"/>
              <a:t>（</a:t>
            </a:r>
            <a:r>
              <a:rPr kumimoji="1" lang="en-US" altLang="ja-JP"/>
              <a:t>p.273</a:t>
            </a:r>
            <a:r>
              <a:rPr lang="ja-JP" altLang="en-US"/>
              <a:t>）</a:t>
            </a:r>
            <a:endParaRPr kumimoji="1" lang="ja-JP" altLang="en-US" dirty="0"/>
          </a:p>
        </p:txBody>
      </p:sp>
      <p:sp>
        <p:nvSpPr>
          <p:cNvPr id="3" name="コンテンツ プレースホルダー 2"/>
          <p:cNvSpPr>
            <a:spLocks noGrp="1"/>
          </p:cNvSpPr>
          <p:nvPr>
            <p:ph idx="1"/>
          </p:nvPr>
        </p:nvSpPr>
        <p:spPr>
          <a:xfrm>
            <a:off x="2589211" y="1529395"/>
            <a:ext cx="9509004" cy="4715287"/>
          </a:xfrm>
        </p:spPr>
        <p:txBody>
          <a:bodyPr/>
          <a:lstStyle/>
          <a:p>
            <a:r>
              <a:rPr lang="en-US" altLang="ja-JP" sz="2000" b="1"/>
              <a:t>Ajax</a:t>
            </a:r>
            <a:r>
              <a:rPr lang="en-US" altLang="ja-JP" sz="2000"/>
              <a:t> : Web</a:t>
            </a:r>
            <a:r>
              <a:rPr lang="ja-JP" altLang="en-US" sz="2000"/>
              <a:t>ページの </a:t>
            </a:r>
            <a:r>
              <a:rPr lang="ja-JP" altLang="en-US" sz="2000" b="1"/>
              <a:t>リロードを伴わず </a:t>
            </a:r>
            <a:r>
              <a:rPr lang="ja-JP" altLang="en-US" sz="2000"/>
              <a:t>にサーバと</a:t>
            </a:r>
            <a:r>
              <a:rPr lang="en-US" altLang="ja-JP" sz="2000"/>
              <a:t>XML</a:t>
            </a:r>
            <a:r>
              <a:rPr lang="ja-JP" altLang="en-US" sz="2000"/>
              <a:t>形式の </a:t>
            </a:r>
            <a:r>
              <a:rPr lang="ja-JP" altLang="en-US" sz="2000" b="1"/>
              <a:t>データの</a:t>
            </a:r>
            <a:endParaRPr lang="en-US" altLang="ja-JP" sz="2000" b="1"/>
          </a:p>
          <a:p>
            <a:pPr marL="0" indent="0">
              <a:buNone/>
            </a:pPr>
            <a:r>
              <a:rPr lang="ja-JP" altLang="en-US" sz="2000" b="1"/>
              <a:t>　　　　 やり取り </a:t>
            </a:r>
            <a:r>
              <a:rPr lang="ja-JP" altLang="en-US" sz="2000"/>
              <a:t>を行って処理を進めていく手法</a:t>
            </a:r>
            <a:endParaRPr lang="en-US" altLang="ja-JP" sz="2000"/>
          </a:p>
          <a:p>
            <a:pPr marL="0" indent="0">
              <a:buNone/>
            </a:pPr>
            <a:r>
              <a:rPr lang="ja-JP" altLang="en-US" sz="2000" b="1"/>
              <a:t>　　　　　　</a:t>
            </a:r>
            <a:r>
              <a:rPr lang="en-US" altLang="ja-JP" sz="2000"/>
              <a:t>=</a:t>
            </a:r>
            <a:r>
              <a:rPr lang="ja-JP" altLang="en-US" sz="2000" b="1"/>
              <a:t>　非同期通信の仕組み</a:t>
            </a:r>
            <a:r>
              <a:rPr lang="ja-JP" altLang="en-US" sz="2000"/>
              <a:t>を指す</a:t>
            </a:r>
            <a:endParaRPr lang="en-US" altLang="ja-JP" sz="2000"/>
          </a:p>
          <a:p>
            <a:pPr marL="400050" lvl="1" indent="0">
              <a:buNone/>
            </a:pPr>
            <a:r>
              <a:rPr lang="ja-JP" altLang="en-US" sz="1800"/>
              <a:t>例）ページの更新や「送信ボタン」などを押さなくても、</a:t>
            </a:r>
            <a:r>
              <a:rPr lang="en-US" altLang="ja-JP" sz="1800"/>
              <a:t>Web</a:t>
            </a:r>
            <a:r>
              <a:rPr lang="ja-JP" altLang="en-US" sz="1800"/>
              <a:t>ページを</a:t>
            </a:r>
            <a:endParaRPr lang="en-US" altLang="ja-JP" sz="1800"/>
          </a:p>
          <a:p>
            <a:pPr marL="400050" lvl="1" indent="0">
              <a:buNone/>
            </a:pPr>
            <a:r>
              <a:rPr lang="ja-JP" altLang="en-US" sz="1800"/>
              <a:t>　　ダイナミックに更新できる</a:t>
            </a:r>
            <a:endParaRPr lang="en-US" altLang="ja-JP" sz="18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92266" y="3959611"/>
            <a:ext cx="991599" cy="769947"/>
          </a:xfrm>
          <a:prstGeom prst="rect">
            <a:avLst/>
          </a:prstGeom>
          <a:ln>
            <a:solidFill>
              <a:schemeClr val="tx1"/>
            </a:solidFill>
          </a:ln>
        </p:spPr>
      </p:pic>
      <p:pic>
        <p:nvPicPr>
          <p:cNvPr id="18" name="図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92266" y="5165281"/>
            <a:ext cx="991599" cy="769947"/>
          </a:xfrm>
          <a:prstGeom prst="rect">
            <a:avLst/>
          </a:prstGeom>
          <a:ln>
            <a:solidFill>
              <a:schemeClr val="tx1"/>
            </a:solidFill>
          </a:ln>
        </p:spPr>
      </p:pic>
      <p:pic>
        <p:nvPicPr>
          <p:cNvPr id="20" name="図 19"/>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0020803" y="4414823"/>
            <a:ext cx="769897" cy="932179"/>
          </a:xfrm>
          <a:prstGeom prst="rect">
            <a:avLst/>
          </a:prstGeom>
        </p:spPr>
      </p:pic>
      <p:sp>
        <p:nvSpPr>
          <p:cNvPr id="7" name="上矢印 6"/>
          <p:cNvSpPr/>
          <p:nvPr/>
        </p:nvSpPr>
        <p:spPr>
          <a:xfrm rot="6028633">
            <a:off x="8772093" y="3592701"/>
            <a:ext cx="315306" cy="189155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上矢印 22"/>
          <p:cNvSpPr/>
          <p:nvPr/>
        </p:nvSpPr>
        <p:spPr>
          <a:xfrm rot="4567439">
            <a:off x="8784052" y="4305963"/>
            <a:ext cx="328244" cy="193187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吹き出し 7"/>
          <p:cNvSpPr/>
          <p:nvPr/>
        </p:nvSpPr>
        <p:spPr>
          <a:xfrm>
            <a:off x="4199032" y="3892223"/>
            <a:ext cx="2335055" cy="638493"/>
          </a:xfrm>
          <a:prstGeom prst="wedgeRectCallout">
            <a:avLst>
              <a:gd name="adj1" fmla="val 58768"/>
              <a:gd name="adj2" fmla="val 112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向こうからデータが</a:t>
            </a:r>
            <a:endParaRPr lang="en-US" altLang="ja-JP" sz="1400" dirty="0"/>
          </a:p>
          <a:p>
            <a:pPr algn="ctr"/>
            <a:r>
              <a:rPr lang="ja-JP" altLang="en-US" sz="1400" dirty="0"/>
              <a:t>来ないから、何も出来ない</a:t>
            </a:r>
            <a:endParaRPr kumimoji="1" lang="ja-JP" altLang="en-US" sz="1400" dirty="0"/>
          </a:p>
        </p:txBody>
      </p:sp>
      <p:sp>
        <p:nvSpPr>
          <p:cNvPr id="24" name="四角形吹き出し 23"/>
          <p:cNvSpPr/>
          <p:nvPr/>
        </p:nvSpPr>
        <p:spPr>
          <a:xfrm>
            <a:off x="4199032" y="5165281"/>
            <a:ext cx="2335055" cy="638493"/>
          </a:xfrm>
          <a:prstGeom prst="wedgeRectCallout">
            <a:avLst>
              <a:gd name="adj1" fmla="val 58768"/>
              <a:gd name="adj2" fmla="val 112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データが来るまで、</a:t>
            </a:r>
            <a:endParaRPr lang="en-US" altLang="ja-JP" sz="1400" dirty="0"/>
          </a:p>
          <a:p>
            <a:pPr algn="ctr"/>
            <a:r>
              <a:rPr lang="ja-JP" altLang="en-US" sz="1400" dirty="0"/>
              <a:t>他の作業をやっていよう！</a:t>
            </a:r>
            <a:endParaRPr kumimoji="1" lang="ja-JP" altLang="en-US" sz="1400" dirty="0"/>
          </a:p>
        </p:txBody>
      </p:sp>
      <p:sp>
        <p:nvSpPr>
          <p:cNvPr id="25" name="テキスト ボックス 24"/>
          <p:cNvSpPr txBox="1"/>
          <p:nvPr/>
        </p:nvSpPr>
        <p:spPr>
          <a:xfrm>
            <a:off x="8371642" y="4773378"/>
            <a:ext cx="954594" cy="276999"/>
          </a:xfrm>
          <a:prstGeom prst="rect">
            <a:avLst/>
          </a:prstGeom>
          <a:noFill/>
        </p:spPr>
        <p:txBody>
          <a:bodyPr wrap="square" rtlCol="0">
            <a:spAutoFit/>
          </a:bodyPr>
          <a:lstStyle/>
          <a:p>
            <a:r>
              <a:rPr kumimoji="1" lang="ja-JP" altLang="en-US" sz="1200" dirty="0"/>
              <a:t>データ要求</a:t>
            </a:r>
          </a:p>
        </p:txBody>
      </p:sp>
      <p:sp>
        <p:nvSpPr>
          <p:cNvPr id="26" name="角丸四角形 25"/>
          <p:cNvSpPr/>
          <p:nvPr/>
        </p:nvSpPr>
        <p:spPr>
          <a:xfrm>
            <a:off x="10881186" y="4596880"/>
            <a:ext cx="1013652" cy="474961"/>
          </a:xfrm>
          <a:prstGeom prst="round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サーバー処理中</a:t>
            </a:r>
            <a:r>
              <a:rPr kumimoji="1" lang="en-US" altLang="ja-JP" sz="1400" dirty="0">
                <a:solidFill>
                  <a:schemeClr val="tx1"/>
                </a:solidFill>
              </a:rPr>
              <a:t>…</a:t>
            </a:r>
            <a:endParaRPr kumimoji="1" lang="ja-JP" altLang="en-US" sz="1400" dirty="0">
              <a:solidFill>
                <a:schemeClr val="tx1"/>
              </a:solidFill>
            </a:endParaRPr>
          </a:p>
        </p:txBody>
      </p:sp>
      <p:sp>
        <p:nvSpPr>
          <p:cNvPr id="11" name="角丸四角形 10"/>
          <p:cNvSpPr/>
          <p:nvPr/>
        </p:nvSpPr>
        <p:spPr>
          <a:xfrm>
            <a:off x="6567117" y="4555279"/>
            <a:ext cx="1187256" cy="261257"/>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t>フリーズ状態</a:t>
            </a:r>
          </a:p>
        </p:txBody>
      </p:sp>
      <p:sp>
        <p:nvSpPr>
          <p:cNvPr id="28" name="角丸四角形 27"/>
          <p:cNvSpPr/>
          <p:nvPr/>
        </p:nvSpPr>
        <p:spPr>
          <a:xfrm>
            <a:off x="6583439" y="5811477"/>
            <a:ext cx="1187256" cy="261257"/>
          </a:xfrm>
          <a:prstGeom prst="roundRect">
            <a:avLst/>
          </a:prstGeom>
          <a:solidFill>
            <a:srgbClr val="FFC0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t>他作業実行</a:t>
            </a:r>
          </a:p>
        </p:txBody>
      </p:sp>
      <p:sp>
        <p:nvSpPr>
          <p:cNvPr id="12" name="テキスト ボックス 11"/>
          <p:cNvSpPr txBox="1"/>
          <p:nvPr/>
        </p:nvSpPr>
        <p:spPr>
          <a:xfrm>
            <a:off x="3024688" y="4026802"/>
            <a:ext cx="1105319" cy="369332"/>
          </a:xfrm>
          <a:prstGeom prst="rect">
            <a:avLst/>
          </a:prstGeom>
          <a:noFill/>
        </p:spPr>
        <p:txBody>
          <a:bodyPr wrap="square" rtlCol="0">
            <a:spAutoFit/>
          </a:bodyPr>
          <a:lstStyle/>
          <a:p>
            <a:r>
              <a:rPr kumimoji="1" lang="ja-JP" altLang="en-US" dirty="0"/>
              <a:t>同期通信</a:t>
            </a:r>
          </a:p>
        </p:txBody>
      </p:sp>
      <p:sp>
        <p:nvSpPr>
          <p:cNvPr id="30" name="テキスト ボックス 29"/>
          <p:cNvSpPr txBox="1"/>
          <p:nvPr/>
        </p:nvSpPr>
        <p:spPr>
          <a:xfrm>
            <a:off x="2816265" y="5313811"/>
            <a:ext cx="1514876" cy="369332"/>
          </a:xfrm>
          <a:prstGeom prst="rect">
            <a:avLst/>
          </a:prstGeom>
          <a:noFill/>
        </p:spPr>
        <p:txBody>
          <a:bodyPr wrap="square" rtlCol="0">
            <a:spAutoFit/>
          </a:bodyPr>
          <a:lstStyle/>
          <a:p>
            <a:r>
              <a:rPr kumimoji="1" lang="ja-JP" altLang="en-US" dirty="0"/>
              <a:t>非同期通信</a:t>
            </a:r>
          </a:p>
        </p:txBody>
      </p:sp>
      <p:pic>
        <p:nvPicPr>
          <p:cNvPr id="32" name="図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30316" y="4095151"/>
            <a:ext cx="93974" cy="136413"/>
          </a:xfrm>
          <a:prstGeom prst="rect">
            <a:avLst/>
          </a:prstGeom>
        </p:spPr>
      </p:pic>
      <p:pic>
        <p:nvPicPr>
          <p:cNvPr id="33" name="図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24772" y="4330239"/>
            <a:ext cx="93974" cy="136413"/>
          </a:xfrm>
          <a:prstGeom prst="rect">
            <a:avLst/>
          </a:prstGeom>
        </p:spPr>
      </p:pic>
      <p:pic>
        <p:nvPicPr>
          <p:cNvPr id="34" name="図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86303" y="4194929"/>
            <a:ext cx="93974" cy="136413"/>
          </a:xfrm>
          <a:prstGeom prst="rect">
            <a:avLst/>
          </a:prstGeom>
        </p:spPr>
      </p:pic>
      <p:pic>
        <p:nvPicPr>
          <p:cNvPr id="37" name="図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80759" y="5438508"/>
            <a:ext cx="93974" cy="136413"/>
          </a:xfrm>
          <a:prstGeom prst="rect">
            <a:avLst/>
          </a:prstGeom>
        </p:spPr>
      </p:pic>
      <p:cxnSp>
        <p:nvCxnSpPr>
          <p:cNvPr id="15" name="直線コネクタ 14"/>
          <p:cNvCxnSpPr/>
          <p:nvPr/>
        </p:nvCxnSpPr>
        <p:spPr>
          <a:xfrm flipH="1">
            <a:off x="7022069" y="4056946"/>
            <a:ext cx="551" cy="4608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V="1">
            <a:off x="6748625" y="4267299"/>
            <a:ext cx="233107" cy="11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H="1">
            <a:off x="7022069" y="5288848"/>
            <a:ext cx="551" cy="4608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V="1">
            <a:off x="6748625" y="5519297"/>
            <a:ext cx="233107" cy="11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図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84385" y="5288848"/>
            <a:ext cx="174748" cy="174748"/>
          </a:xfrm>
          <a:prstGeom prst="rect">
            <a:avLst/>
          </a:prstGeom>
        </p:spPr>
      </p:pic>
      <p:pic>
        <p:nvPicPr>
          <p:cNvPr id="51" name="図 5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84385" y="5582175"/>
            <a:ext cx="174748" cy="174748"/>
          </a:xfrm>
          <a:prstGeom prst="rect">
            <a:avLst/>
          </a:prstGeom>
        </p:spPr>
      </p:pic>
      <p:sp>
        <p:nvSpPr>
          <p:cNvPr id="38" name="正方形/長方形 37"/>
          <p:cNvSpPr/>
          <p:nvPr/>
        </p:nvSpPr>
        <p:spPr>
          <a:xfrm>
            <a:off x="3339913" y="6072734"/>
            <a:ext cx="7804223" cy="646331"/>
          </a:xfrm>
          <a:prstGeom prst="rect">
            <a:avLst/>
          </a:prstGeom>
        </p:spPr>
        <p:txBody>
          <a:bodyPr wrap="square">
            <a:spAutoFit/>
          </a:bodyPr>
          <a:lstStyle/>
          <a:p>
            <a:pPr>
              <a:spcBef>
                <a:spcPts val="600"/>
              </a:spcBef>
            </a:pPr>
            <a:r>
              <a:rPr lang="ja-JP" altLang="en-US" dirty="0"/>
              <a:t>参考 </a:t>
            </a:r>
            <a:r>
              <a:rPr lang="en-US" altLang="ja-JP" dirty="0"/>
              <a:t>URL : http://www.atmarkit.co.jp/ait/articles/0708/23/news134_2.html</a:t>
            </a:r>
          </a:p>
        </p:txBody>
      </p:sp>
    </p:spTree>
    <p:extLst>
      <p:ext uri="{BB962C8B-B14F-4D97-AF65-F5344CB8AC3E}">
        <p14:creationId xmlns:p14="http://schemas.microsoft.com/office/powerpoint/2010/main" val="3727649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タイトル 1">
            <a:extLst>
              <a:ext uri="{FF2B5EF4-FFF2-40B4-BE49-F238E27FC236}">
                <a16:creationId xmlns:a16="http://schemas.microsoft.com/office/drawing/2014/main" id="{FE54007F-D367-624C-A433-FB75714390E8}"/>
              </a:ext>
            </a:extLst>
          </p:cNvPr>
          <p:cNvSpPr>
            <a:spLocks noGrp="1"/>
          </p:cNvSpPr>
          <p:nvPr>
            <p:ph type="title"/>
          </p:nvPr>
        </p:nvSpPr>
        <p:spPr>
          <a:xfrm>
            <a:off x="2592925" y="624110"/>
            <a:ext cx="8911687" cy="751536"/>
          </a:xfrm>
        </p:spPr>
        <p:txBody>
          <a:bodyPr>
            <a:normAutofit/>
          </a:bodyPr>
          <a:lstStyle/>
          <a:p>
            <a:r>
              <a:rPr lang="en-US" altLang="ja-JP" dirty="0"/>
              <a:t>Ajax</a:t>
            </a:r>
            <a:r>
              <a:rPr kumimoji="1" lang="en-US" altLang="ja-JP" dirty="0"/>
              <a:t> </a:t>
            </a:r>
            <a:r>
              <a:rPr kumimoji="1" lang="ja-JP" altLang="en-US"/>
              <a:t>（</a:t>
            </a:r>
            <a:r>
              <a:rPr kumimoji="1" lang="en-US" altLang="ja-JP"/>
              <a:t>p.274</a:t>
            </a:r>
            <a:r>
              <a:rPr lang="ja-JP" altLang="en-US"/>
              <a:t>）</a:t>
            </a:r>
            <a:endParaRPr kumimoji="1" lang="ja-JP" altLang="en-US" dirty="0"/>
          </a:p>
        </p:txBody>
      </p:sp>
      <p:sp>
        <p:nvSpPr>
          <p:cNvPr id="34" name="コンテンツ プレースホルダー 2">
            <a:extLst>
              <a:ext uri="{FF2B5EF4-FFF2-40B4-BE49-F238E27FC236}">
                <a16:creationId xmlns:a16="http://schemas.microsoft.com/office/drawing/2014/main" id="{96FD4CA5-1B85-044E-9A46-D365ECB0CB7E}"/>
              </a:ext>
            </a:extLst>
          </p:cNvPr>
          <p:cNvSpPr>
            <a:spLocks noGrp="1"/>
          </p:cNvSpPr>
          <p:nvPr>
            <p:ph idx="1"/>
          </p:nvPr>
        </p:nvSpPr>
        <p:spPr>
          <a:xfrm>
            <a:off x="2431702" y="1529395"/>
            <a:ext cx="9760298" cy="4715287"/>
          </a:xfrm>
        </p:spPr>
        <p:txBody>
          <a:bodyPr/>
          <a:lstStyle/>
          <a:p>
            <a:r>
              <a:rPr lang="ja-JP" altLang="en-US" sz="2000" dirty="0"/>
              <a:t>基本形：</a:t>
            </a:r>
            <a:endParaRPr lang="en-US" altLang="ja-JP" sz="2000" dirty="0"/>
          </a:p>
          <a:p>
            <a:pPr marL="0" indent="0">
              <a:buNone/>
            </a:pPr>
            <a:r>
              <a:rPr lang="ja-JP" altLang="en-US" sz="1600" dirty="0"/>
              <a:t>　　　</a:t>
            </a:r>
            <a:r>
              <a:rPr lang="en-US" altLang="ja-JP" sz="1600" dirty="0"/>
              <a:t>$.ajax ({</a:t>
            </a:r>
          </a:p>
          <a:p>
            <a:pPr marL="0" indent="0">
              <a:buNone/>
            </a:pPr>
            <a:r>
              <a:rPr lang="en-US" altLang="ja-JP" sz="1600" dirty="0"/>
              <a:t>		url: ‘</a:t>
            </a:r>
            <a:r>
              <a:rPr lang="ja-JP" altLang="en-US" sz="1600" dirty="0"/>
              <a:t>読み込みたいファイルの</a:t>
            </a:r>
            <a:r>
              <a:rPr lang="en-US" altLang="ja-JP" sz="1600" dirty="0"/>
              <a:t>URL’,</a:t>
            </a:r>
          </a:p>
          <a:p>
            <a:pPr marL="0" indent="0">
              <a:buNone/>
            </a:pPr>
            <a:r>
              <a:rPr lang="en-US" altLang="ja-JP" sz="1600" dirty="0"/>
              <a:t>		dataType: ‘</a:t>
            </a:r>
            <a:r>
              <a:rPr lang="ja-JP" altLang="en-US" sz="1600" dirty="0"/>
              <a:t>ファイルのデータ形式</a:t>
            </a:r>
            <a:r>
              <a:rPr lang="en-US" altLang="ja-JP" sz="1600" dirty="0"/>
              <a:t>’,</a:t>
            </a:r>
          </a:p>
          <a:p>
            <a:pPr marL="0" indent="0">
              <a:buNone/>
            </a:pPr>
            <a:r>
              <a:rPr lang="en-US" altLang="ja-JP" sz="1600" dirty="0"/>
              <a:t>		data: {</a:t>
            </a:r>
          </a:p>
          <a:p>
            <a:pPr marL="0" indent="0">
              <a:buNone/>
            </a:pPr>
            <a:r>
              <a:rPr lang="en-US" altLang="ja-JP" sz="1600" dirty="0"/>
              <a:t>                    </a:t>
            </a:r>
            <a:r>
              <a:rPr lang="ja-JP" altLang="en-US" sz="1600"/>
              <a:t>他設定</a:t>
            </a:r>
            <a:r>
              <a:rPr lang="en-US" altLang="ja-JP" sz="1600" dirty="0"/>
              <a:t>: ’</a:t>
            </a:r>
            <a:r>
              <a:rPr lang="ja-JP" altLang="en-US" sz="1600" dirty="0"/>
              <a:t>設定値</a:t>
            </a:r>
            <a:r>
              <a:rPr lang="en-US" altLang="ja-JP" sz="1600" dirty="0"/>
              <a:t>’, …</a:t>
            </a:r>
          </a:p>
          <a:p>
            <a:pPr marL="0" indent="0">
              <a:buNone/>
            </a:pPr>
            <a:r>
              <a:rPr lang="en-US" altLang="ja-JP" sz="1600" dirty="0"/>
              <a:t>                 }</a:t>
            </a:r>
          </a:p>
          <a:p>
            <a:pPr marL="0" indent="0">
              <a:buNone/>
            </a:pPr>
            <a:r>
              <a:rPr lang="en-US" altLang="ja-JP" sz="1600" dirty="0"/>
              <a:t>	</a:t>
            </a:r>
            <a:r>
              <a:rPr lang="ja-JP" altLang="en-US" sz="1600"/>
              <a:t>　</a:t>
            </a:r>
            <a:r>
              <a:rPr lang="en-US" altLang="ja-JP" sz="1600" dirty="0"/>
              <a:t>}).done(function(data) {</a:t>
            </a:r>
          </a:p>
          <a:p>
            <a:pPr marL="0" indent="0">
              <a:buNone/>
            </a:pPr>
            <a:r>
              <a:rPr lang="en-US" altLang="ja-JP" sz="1600" dirty="0"/>
              <a:t>			</a:t>
            </a:r>
            <a:r>
              <a:rPr lang="ja-JP" altLang="en-US" sz="1600" dirty="0"/>
              <a:t>データダウンロードが成功した時の処理</a:t>
            </a:r>
            <a:endParaRPr lang="en-US" altLang="ja-JP" sz="1600" dirty="0"/>
          </a:p>
          <a:p>
            <a:pPr marL="0" indent="0">
              <a:buNone/>
            </a:pPr>
            <a:r>
              <a:rPr lang="en-US" altLang="ja-JP" sz="1600" dirty="0"/>
              <a:t>	</a:t>
            </a:r>
            <a:r>
              <a:rPr lang="ja-JP" altLang="en-US" sz="1600"/>
              <a:t>　</a:t>
            </a:r>
            <a:r>
              <a:rPr lang="en-US" altLang="ja-JP" sz="1600" dirty="0"/>
              <a:t>}).fail(function() {</a:t>
            </a:r>
          </a:p>
          <a:p>
            <a:pPr marL="0" indent="0">
              <a:buNone/>
            </a:pPr>
            <a:r>
              <a:rPr lang="en-US" altLang="ja-JP" sz="1600" dirty="0"/>
              <a:t>			</a:t>
            </a:r>
            <a:r>
              <a:rPr lang="ja-JP" altLang="en-US" sz="1600" dirty="0"/>
              <a:t>データダウンロードに失敗した時の処理</a:t>
            </a:r>
            <a:endParaRPr lang="en-US" altLang="ja-JP" sz="1600" dirty="0"/>
          </a:p>
          <a:p>
            <a:pPr marL="0" indent="0">
              <a:buNone/>
            </a:pPr>
            <a:r>
              <a:rPr lang="en-US" altLang="ja-JP" sz="1600" dirty="0"/>
              <a:t>	</a:t>
            </a:r>
            <a:r>
              <a:rPr lang="ja-JP" altLang="en-US" sz="1600" dirty="0"/>
              <a:t>　</a:t>
            </a:r>
            <a:r>
              <a:rPr lang="en-US" altLang="ja-JP" sz="1600" dirty="0"/>
              <a:t>});</a:t>
            </a:r>
          </a:p>
        </p:txBody>
      </p:sp>
      <p:sp>
        <p:nvSpPr>
          <p:cNvPr id="35" name="正方形/長方形 34">
            <a:extLst>
              <a:ext uri="{FF2B5EF4-FFF2-40B4-BE49-F238E27FC236}">
                <a16:creationId xmlns:a16="http://schemas.microsoft.com/office/drawing/2014/main" id="{82D00E3D-B173-6544-A2D1-11D58EA90FBB}"/>
              </a:ext>
            </a:extLst>
          </p:cNvPr>
          <p:cNvSpPr/>
          <p:nvPr/>
        </p:nvSpPr>
        <p:spPr>
          <a:xfrm>
            <a:off x="7686930" y="1796608"/>
            <a:ext cx="3693640" cy="307777"/>
          </a:xfrm>
          <a:prstGeom prst="rect">
            <a:avLst/>
          </a:prstGeom>
          <a:solidFill>
            <a:schemeClr val="accent2">
              <a:lumMod val="20000"/>
              <a:lumOff val="80000"/>
            </a:schemeClr>
          </a:solidFill>
        </p:spPr>
        <p:style>
          <a:lnRef idx="1">
            <a:schemeClr val="accent3"/>
          </a:lnRef>
          <a:fillRef idx="2">
            <a:schemeClr val="accent3"/>
          </a:fillRef>
          <a:effectRef idx="1">
            <a:schemeClr val="accent3"/>
          </a:effectRef>
          <a:fontRef idx="minor">
            <a:schemeClr val="dk1"/>
          </a:fontRef>
        </p:style>
        <p:txBody>
          <a:bodyPr wrap="none">
            <a:spAutoFit/>
          </a:bodyPr>
          <a:lstStyle/>
          <a:p>
            <a:r>
              <a:rPr lang="en-US" altLang="ja-JP" sz="1400" dirty="0"/>
              <a:t>C:\Users\m000559\Desktop\sample.json</a:t>
            </a:r>
            <a:endParaRPr lang="ja-JP" altLang="en-US" sz="1400" dirty="0"/>
          </a:p>
        </p:txBody>
      </p:sp>
      <p:cxnSp>
        <p:nvCxnSpPr>
          <p:cNvPr id="37" name="カギ線コネクタ 36">
            <a:extLst>
              <a:ext uri="{FF2B5EF4-FFF2-40B4-BE49-F238E27FC236}">
                <a16:creationId xmlns:a16="http://schemas.microsoft.com/office/drawing/2014/main" id="{525C2C96-08E6-FA45-AF54-D84C20BE88E2}"/>
              </a:ext>
            </a:extLst>
          </p:cNvPr>
          <p:cNvCxnSpPr>
            <a:cxnSpLocks/>
            <a:endCxn id="35" idx="1"/>
          </p:cNvCxnSpPr>
          <p:nvPr/>
        </p:nvCxnSpPr>
        <p:spPr>
          <a:xfrm flipV="1">
            <a:off x="6546593" y="1950497"/>
            <a:ext cx="1140337" cy="52322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カギ線コネクタ 37">
            <a:extLst>
              <a:ext uri="{FF2B5EF4-FFF2-40B4-BE49-F238E27FC236}">
                <a16:creationId xmlns:a16="http://schemas.microsoft.com/office/drawing/2014/main" id="{A4B5C54B-B782-EE43-BC2D-D958DC4362E7}"/>
              </a:ext>
            </a:extLst>
          </p:cNvPr>
          <p:cNvCxnSpPr>
            <a:cxnSpLocks/>
            <a:endCxn id="40" idx="1"/>
          </p:cNvCxnSpPr>
          <p:nvPr/>
        </p:nvCxnSpPr>
        <p:spPr>
          <a:xfrm flipV="1">
            <a:off x="6756400" y="2337871"/>
            <a:ext cx="930530" cy="523220"/>
          </a:xfrm>
          <a:prstGeom prst="bentConnector3">
            <a:avLst>
              <a:gd name="adj1" fmla="val 500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0" name="正方形/長方形 39">
            <a:extLst>
              <a:ext uri="{FF2B5EF4-FFF2-40B4-BE49-F238E27FC236}">
                <a16:creationId xmlns:a16="http://schemas.microsoft.com/office/drawing/2014/main" id="{B0AF1697-38B6-C940-97F0-335123808FEC}"/>
              </a:ext>
            </a:extLst>
          </p:cNvPr>
          <p:cNvSpPr/>
          <p:nvPr/>
        </p:nvSpPr>
        <p:spPr>
          <a:xfrm>
            <a:off x="7686930" y="2183982"/>
            <a:ext cx="1058303" cy="307777"/>
          </a:xfrm>
          <a:prstGeom prst="rect">
            <a:avLst/>
          </a:prstGeom>
          <a:solidFill>
            <a:schemeClr val="accent5">
              <a:lumMod val="20000"/>
              <a:lumOff val="80000"/>
            </a:schemeClr>
          </a:solidFill>
        </p:spPr>
        <p:style>
          <a:lnRef idx="1">
            <a:schemeClr val="accent3"/>
          </a:lnRef>
          <a:fillRef idx="2">
            <a:schemeClr val="accent3"/>
          </a:fillRef>
          <a:effectRef idx="1">
            <a:schemeClr val="accent3"/>
          </a:effectRef>
          <a:fontRef idx="minor">
            <a:schemeClr val="dk1"/>
          </a:fontRef>
        </p:style>
        <p:txBody>
          <a:bodyPr wrap="none">
            <a:spAutoFit/>
          </a:bodyPr>
          <a:lstStyle/>
          <a:p>
            <a:r>
              <a:rPr lang="en-US" altLang="ja-JP" sz="1400" dirty="0"/>
              <a:t>JSON </a:t>
            </a:r>
            <a:r>
              <a:rPr lang="ja-JP" altLang="en-US" sz="1400" dirty="0"/>
              <a:t>形式</a:t>
            </a:r>
          </a:p>
        </p:txBody>
      </p:sp>
      <p:sp>
        <p:nvSpPr>
          <p:cNvPr id="42" name="角丸四角形 41">
            <a:extLst>
              <a:ext uri="{FF2B5EF4-FFF2-40B4-BE49-F238E27FC236}">
                <a16:creationId xmlns:a16="http://schemas.microsoft.com/office/drawing/2014/main" id="{4196152B-552C-E54B-A998-0140C21A8FCA}"/>
              </a:ext>
            </a:extLst>
          </p:cNvPr>
          <p:cNvSpPr/>
          <p:nvPr/>
        </p:nvSpPr>
        <p:spPr>
          <a:xfrm>
            <a:off x="4855029" y="4230567"/>
            <a:ext cx="522515" cy="242835"/>
          </a:xfrm>
          <a:prstGeom prst="roundRect">
            <a:avLst/>
          </a:prstGeom>
          <a:solidFill>
            <a:srgbClr val="FFC000">
              <a:alpha val="21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カギ線コネクタ 42">
            <a:extLst>
              <a:ext uri="{FF2B5EF4-FFF2-40B4-BE49-F238E27FC236}">
                <a16:creationId xmlns:a16="http://schemas.microsoft.com/office/drawing/2014/main" id="{D81A5323-37BE-7149-9A4C-F253C2067320}"/>
              </a:ext>
            </a:extLst>
          </p:cNvPr>
          <p:cNvCxnSpPr>
            <a:cxnSpLocks/>
            <a:endCxn id="42" idx="3"/>
          </p:cNvCxnSpPr>
          <p:nvPr/>
        </p:nvCxnSpPr>
        <p:spPr>
          <a:xfrm rot="10800000">
            <a:off x="5377544" y="4351985"/>
            <a:ext cx="3367690" cy="458734"/>
          </a:xfrm>
          <a:prstGeom prst="bentConnector3">
            <a:avLst>
              <a:gd name="adj1" fmla="val 30920"/>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2E961696-4435-9A49-88F4-4BD2818D231F}"/>
              </a:ext>
            </a:extLst>
          </p:cNvPr>
          <p:cNvSpPr txBox="1"/>
          <p:nvPr/>
        </p:nvSpPr>
        <p:spPr>
          <a:xfrm>
            <a:off x="6798933" y="3898483"/>
            <a:ext cx="1853268" cy="523220"/>
          </a:xfrm>
          <a:prstGeom prst="rect">
            <a:avLst/>
          </a:prstGeom>
          <a:ln>
            <a:solidFill>
              <a:srgbClr val="FF990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en-US" altLang="ja-JP" sz="1400" dirty="0"/>
              <a:t>data </a:t>
            </a:r>
            <a:r>
              <a:rPr kumimoji="1" lang="ja-JP" altLang="en-US" sz="1400" dirty="0"/>
              <a:t>の中に</a:t>
            </a:r>
            <a:endParaRPr kumimoji="1" lang="en-US" altLang="ja-JP" sz="1400" dirty="0"/>
          </a:p>
          <a:p>
            <a:r>
              <a:rPr kumimoji="1" lang="ja-JP" altLang="en-US" sz="1400" dirty="0"/>
              <a:t>取得した情報が格納</a:t>
            </a:r>
          </a:p>
        </p:txBody>
      </p:sp>
      <p:sp>
        <p:nvSpPr>
          <p:cNvPr id="46" name="角丸四角形 45">
            <a:extLst>
              <a:ext uri="{FF2B5EF4-FFF2-40B4-BE49-F238E27FC236}">
                <a16:creationId xmlns:a16="http://schemas.microsoft.com/office/drawing/2014/main" id="{90F4096B-BC71-BF46-A3D3-F7DCB9D16A3F}"/>
              </a:ext>
            </a:extLst>
          </p:cNvPr>
          <p:cNvSpPr/>
          <p:nvPr/>
        </p:nvSpPr>
        <p:spPr>
          <a:xfrm>
            <a:off x="3363483" y="4239352"/>
            <a:ext cx="559359" cy="241161"/>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角丸四角形 46">
            <a:extLst>
              <a:ext uri="{FF2B5EF4-FFF2-40B4-BE49-F238E27FC236}">
                <a16:creationId xmlns:a16="http://schemas.microsoft.com/office/drawing/2014/main" id="{7D004004-27BE-C646-96E4-D2DB26F5AFBB}"/>
              </a:ext>
            </a:extLst>
          </p:cNvPr>
          <p:cNvSpPr/>
          <p:nvPr/>
        </p:nvSpPr>
        <p:spPr>
          <a:xfrm>
            <a:off x="3351126" y="4952450"/>
            <a:ext cx="348807" cy="255183"/>
          </a:xfrm>
          <a:prstGeom prst="roundRect">
            <a:avLst/>
          </a:prstGeom>
          <a:solidFill>
            <a:srgbClr val="FF0000">
              <a:alpha val="18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角丸四角形 47">
            <a:extLst>
              <a:ext uri="{FF2B5EF4-FFF2-40B4-BE49-F238E27FC236}">
                <a16:creationId xmlns:a16="http://schemas.microsoft.com/office/drawing/2014/main" id="{D2425DE4-4FD5-CA45-AB31-B18E50B3FE78}"/>
              </a:ext>
            </a:extLst>
          </p:cNvPr>
          <p:cNvSpPr/>
          <p:nvPr/>
        </p:nvSpPr>
        <p:spPr>
          <a:xfrm>
            <a:off x="3363483" y="3062255"/>
            <a:ext cx="2505976" cy="1054788"/>
          </a:xfrm>
          <a:prstGeom prst="roundRect">
            <a:avLst/>
          </a:prstGeom>
          <a:solidFill>
            <a:schemeClr val="accent4">
              <a:lumMod val="40000"/>
              <a:lumOff val="60000"/>
              <a:alpha val="27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テキスト ボックス 48">
            <a:extLst>
              <a:ext uri="{FF2B5EF4-FFF2-40B4-BE49-F238E27FC236}">
                <a16:creationId xmlns:a16="http://schemas.microsoft.com/office/drawing/2014/main" id="{CE98DBC1-A4AA-BA4D-A9E7-ACF780642646}"/>
              </a:ext>
            </a:extLst>
          </p:cNvPr>
          <p:cNvSpPr txBox="1"/>
          <p:nvPr/>
        </p:nvSpPr>
        <p:spPr>
          <a:xfrm>
            <a:off x="1332059" y="3066429"/>
            <a:ext cx="1853268" cy="523220"/>
          </a:xfrm>
          <a:prstGeom prst="rect">
            <a:avLst/>
          </a:prstGeom>
          <a:ln>
            <a:solidFill>
              <a:schemeClr val="accent4"/>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ja-JP" altLang="en-US" sz="1400"/>
              <a:t>認証情報などを</a:t>
            </a:r>
            <a:endParaRPr lang="en-US" altLang="ja-JP" sz="1400" dirty="0"/>
          </a:p>
          <a:p>
            <a:r>
              <a:rPr lang="ja-JP" altLang="en-US" sz="1400"/>
              <a:t>入れることもできる</a:t>
            </a:r>
            <a:endParaRPr kumimoji="1" lang="ja-JP" altLang="en-US" sz="1400" dirty="0"/>
          </a:p>
        </p:txBody>
      </p:sp>
      <p:pic>
        <p:nvPicPr>
          <p:cNvPr id="16" name="図 15">
            <a:extLst>
              <a:ext uri="{FF2B5EF4-FFF2-40B4-BE49-F238E27FC236}">
                <a16:creationId xmlns:a16="http://schemas.microsoft.com/office/drawing/2014/main" id="{9BC61782-3F37-074B-B622-C4F7C0B8B52F}"/>
              </a:ext>
            </a:extLst>
          </p:cNvPr>
          <p:cNvPicPr>
            <a:picLocks noChangeAspect="1"/>
          </p:cNvPicPr>
          <p:nvPr/>
        </p:nvPicPr>
        <p:blipFill rotWithShape="1">
          <a:blip r:embed="rId2">
            <a:extLst>
              <a:ext uri="{28A0092B-C50C-407E-A947-70E740481C1C}">
                <a14:useLocalDpi xmlns:a14="http://schemas.microsoft.com/office/drawing/2010/main" val="0"/>
              </a:ext>
            </a:extLst>
          </a:blip>
          <a:srcRect l="6883" t="2853" b="50900"/>
          <a:stretch/>
        </p:blipFill>
        <p:spPr>
          <a:xfrm>
            <a:off x="8776691" y="3767504"/>
            <a:ext cx="2783753" cy="2796225"/>
          </a:xfrm>
          <a:prstGeom prst="rect">
            <a:avLst/>
          </a:prstGeom>
        </p:spPr>
      </p:pic>
    </p:spTree>
    <p:extLst>
      <p:ext uri="{BB962C8B-B14F-4D97-AF65-F5344CB8AC3E}">
        <p14:creationId xmlns:p14="http://schemas.microsoft.com/office/powerpoint/2010/main" val="42162960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Ajax</a:t>
            </a:r>
            <a:r>
              <a:rPr kumimoji="1" lang="en-US" altLang="ja-JP" dirty="0"/>
              <a:t> </a:t>
            </a:r>
            <a:r>
              <a:rPr kumimoji="1" lang="ja-JP" altLang="en-US"/>
              <a:t>（</a:t>
            </a:r>
            <a:r>
              <a:rPr kumimoji="1" lang="en-US" altLang="ja-JP"/>
              <a:t>p.274-277</a:t>
            </a:r>
            <a:r>
              <a:rPr lang="ja-JP" altLang="en-US"/>
              <a:t>）</a:t>
            </a:r>
            <a:endParaRPr kumimoji="1" lang="ja-JP" altLang="en-US" dirty="0"/>
          </a:p>
        </p:txBody>
      </p:sp>
      <p:sp>
        <p:nvSpPr>
          <p:cNvPr id="3" name="コンテンツ プレースホルダー 2"/>
          <p:cNvSpPr>
            <a:spLocks noGrp="1"/>
          </p:cNvSpPr>
          <p:nvPr>
            <p:ph idx="1"/>
          </p:nvPr>
        </p:nvSpPr>
        <p:spPr>
          <a:xfrm>
            <a:off x="2431702" y="1529395"/>
            <a:ext cx="9760298" cy="4715287"/>
          </a:xfrm>
        </p:spPr>
        <p:txBody>
          <a:bodyPr/>
          <a:lstStyle/>
          <a:p>
            <a:r>
              <a:rPr lang="ja-JP" altLang="en-US" sz="2000" dirty="0"/>
              <a:t>補足</a:t>
            </a:r>
            <a:endParaRPr lang="en-US" altLang="ja-JP" sz="2000" dirty="0"/>
          </a:p>
          <a:p>
            <a:pPr marL="0" indent="0">
              <a:buNone/>
            </a:pPr>
            <a:r>
              <a:rPr lang="ja-JP" altLang="en-US" dirty="0"/>
              <a:t>・</a:t>
            </a:r>
            <a:r>
              <a:rPr lang="en-US" altLang="ja-JP" dirty="0"/>
              <a:t>kintone </a:t>
            </a:r>
            <a:r>
              <a:rPr lang="ja-JP" altLang="en-US" dirty="0"/>
              <a:t>ではレコード情報が </a:t>
            </a:r>
            <a:r>
              <a:rPr lang="en-US" altLang="ja-JP" dirty="0"/>
              <a:t>JSON </a:t>
            </a:r>
            <a:r>
              <a:rPr lang="ja-JP" altLang="en-US" dirty="0"/>
              <a:t>形式で返ってくる</a:t>
            </a:r>
            <a:endParaRPr lang="en-US" altLang="ja-JP" dirty="0"/>
          </a:p>
          <a:p>
            <a:pPr marL="0" indent="0">
              <a:buNone/>
            </a:pPr>
            <a:endParaRPr lang="en-US" altLang="ja-JP" dirty="0"/>
          </a:p>
          <a:p>
            <a:pPr marL="0" indent="0">
              <a:buNone/>
            </a:pPr>
            <a:r>
              <a:rPr lang="ja-JP" altLang="en-US" dirty="0"/>
              <a:t>・</a:t>
            </a:r>
            <a:r>
              <a:rPr lang="en-US" altLang="ja-JP" dirty="0"/>
              <a:t>JSON </a:t>
            </a:r>
            <a:r>
              <a:rPr lang="ja-JP" altLang="en-US" dirty="0"/>
              <a:t>は </a:t>
            </a:r>
            <a:r>
              <a:rPr lang="en-US" altLang="ja-JP" dirty="0"/>
              <a:t>JavaScript </a:t>
            </a:r>
            <a:r>
              <a:rPr lang="ja-JP" altLang="en-US" dirty="0"/>
              <a:t>の配列とオブジェクトの文法を取り入れたデータ形式なので、</a:t>
            </a:r>
            <a:endParaRPr lang="en-US" altLang="ja-JP" dirty="0"/>
          </a:p>
          <a:p>
            <a:pPr marL="0" indent="0">
              <a:buNone/>
            </a:pPr>
            <a:r>
              <a:rPr lang="ja-JP" altLang="en-US" dirty="0"/>
              <a:t>　理解はしやすい</a:t>
            </a:r>
            <a:endParaRPr lang="en-US" altLang="ja-JP" dirty="0"/>
          </a:p>
          <a:p>
            <a:pPr marL="0" indent="0">
              <a:buNone/>
            </a:pPr>
            <a:endParaRPr lang="ja-JP" altLang="en-US" dirty="0"/>
          </a:p>
          <a:p>
            <a:pPr marL="0" indent="0">
              <a:buNone/>
            </a:pPr>
            <a:r>
              <a:rPr lang="ja-JP" altLang="en-US" dirty="0"/>
              <a:t>・成功時と失敗時のファンクションの書き方は下記でも </a:t>
            </a:r>
            <a:r>
              <a:rPr lang="en-US" altLang="ja-JP" dirty="0"/>
              <a:t>OK</a:t>
            </a:r>
            <a:r>
              <a:rPr lang="ja-JP" altLang="en-US" dirty="0"/>
              <a:t>（バージョンを確認すること）</a:t>
            </a: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p:txBody>
      </p:sp>
      <p:sp>
        <p:nvSpPr>
          <p:cNvPr id="7" name="正方形/長方形 6"/>
          <p:cNvSpPr/>
          <p:nvPr/>
        </p:nvSpPr>
        <p:spPr>
          <a:xfrm>
            <a:off x="3423138" y="4489936"/>
            <a:ext cx="6096000" cy="1954381"/>
          </a:xfrm>
          <a:prstGeom prst="rect">
            <a:avLst/>
          </a:prstGeom>
        </p:spPr>
        <p:txBody>
          <a:bodyPr>
            <a:spAutoFit/>
          </a:bodyPr>
          <a:lstStyle/>
          <a:p>
            <a:pPr>
              <a:spcBef>
                <a:spcPts val="600"/>
              </a:spcBef>
            </a:pPr>
            <a:r>
              <a:rPr lang="en-US" altLang="ja-JP" sz="1600" dirty="0"/>
              <a:t>success: function(</a:t>
            </a:r>
            <a:r>
              <a:rPr lang="en-US" altLang="ja-JP" sz="1600" dirty="0" err="1"/>
              <a:t>resp</a:t>
            </a:r>
            <a:r>
              <a:rPr lang="en-US" altLang="ja-JP" sz="1600" dirty="0"/>
              <a:t>) {</a:t>
            </a:r>
          </a:p>
          <a:p>
            <a:pPr>
              <a:spcBef>
                <a:spcPts val="600"/>
              </a:spcBef>
            </a:pPr>
            <a:r>
              <a:rPr lang="ja-JP" altLang="en-US" sz="1600" dirty="0"/>
              <a:t>　　データダウンロードが成功した時の処理</a:t>
            </a:r>
          </a:p>
          <a:p>
            <a:pPr>
              <a:spcBef>
                <a:spcPts val="600"/>
              </a:spcBef>
            </a:pPr>
            <a:r>
              <a:rPr lang="en-US" altLang="ja-JP" sz="1600" dirty="0"/>
              <a:t>},</a:t>
            </a:r>
          </a:p>
          <a:p>
            <a:pPr>
              <a:spcBef>
                <a:spcPts val="600"/>
              </a:spcBef>
            </a:pPr>
            <a:r>
              <a:rPr lang="en-US" altLang="ja-JP" sz="1600" dirty="0"/>
              <a:t>error: function(error) {</a:t>
            </a:r>
          </a:p>
          <a:p>
            <a:pPr>
              <a:spcBef>
                <a:spcPts val="600"/>
              </a:spcBef>
            </a:pPr>
            <a:r>
              <a:rPr lang="ja-JP" altLang="en-US" sz="1600" dirty="0"/>
              <a:t>　　データダウンロードが失敗した時の処理</a:t>
            </a:r>
            <a:endParaRPr lang="en-US" altLang="ja-JP" sz="1600" dirty="0"/>
          </a:p>
          <a:p>
            <a:pPr>
              <a:spcBef>
                <a:spcPts val="600"/>
              </a:spcBef>
            </a:pPr>
            <a:r>
              <a:rPr lang="en-US" altLang="ja-JP" sz="1600" dirty="0"/>
              <a:t>}</a:t>
            </a:r>
            <a:endParaRPr lang="ja-JP" altLang="en-US" sz="1600" dirty="0"/>
          </a:p>
        </p:txBody>
      </p:sp>
      <p:sp>
        <p:nvSpPr>
          <p:cNvPr id="8" name="角丸四角形 7"/>
          <p:cNvSpPr/>
          <p:nvPr/>
        </p:nvSpPr>
        <p:spPr>
          <a:xfrm>
            <a:off x="3473940" y="4560273"/>
            <a:ext cx="867508" cy="241161"/>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角丸四角形 15"/>
          <p:cNvSpPr/>
          <p:nvPr/>
        </p:nvSpPr>
        <p:spPr>
          <a:xfrm>
            <a:off x="3473940" y="5495284"/>
            <a:ext cx="545961" cy="255183"/>
          </a:xfrm>
          <a:prstGeom prst="roundRect">
            <a:avLst/>
          </a:prstGeom>
          <a:solidFill>
            <a:srgbClr val="FF0000">
              <a:alpha val="18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291754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Ajax</a:t>
            </a:r>
            <a:r>
              <a:rPr kumimoji="1" lang="en-US" altLang="ja-JP" dirty="0"/>
              <a:t> </a:t>
            </a:r>
            <a:r>
              <a:rPr kumimoji="1" lang="ja-JP" altLang="en-US"/>
              <a:t>（</a:t>
            </a:r>
            <a:r>
              <a:rPr kumimoji="1" lang="en-US" altLang="ja-JP"/>
              <a:t>p.210 </a:t>
            </a:r>
            <a:r>
              <a:rPr lang="ja-JP" altLang="en-US"/>
              <a:t>）</a:t>
            </a:r>
            <a:endParaRPr kumimoji="1" lang="ja-JP" altLang="en-US" dirty="0"/>
          </a:p>
        </p:txBody>
      </p:sp>
      <p:sp>
        <p:nvSpPr>
          <p:cNvPr id="3" name="コンテンツ プレースホルダー 2"/>
          <p:cNvSpPr>
            <a:spLocks noGrp="1"/>
          </p:cNvSpPr>
          <p:nvPr>
            <p:ph idx="1"/>
          </p:nvPr>
        </p:nvSpPr>
        <p:spPr>
          <a:xfrm>
            <a:off x="2431702" y="1536970"/>
            <a:ext cx="9760298" cy="4815192"/>
          </a:xfrm>
        </p:spPr>
        <p:txBody>
          <a:bodyPr/>
          <a:lstStyle/>
          <a:p>
            <a:r>
              <a:rPr lang="ja-JP" altLang="en-US" sz="2000" dirty="0"/>
              <a:t>補足</a:t>
            </a:r>
            <a:endParaRPr lang="en-US" altLang="ja-JP" sz="2000" dirty="0"/>
          </a:p>
          <a:p>
            <a:pPr marL="0" indent="0">
              <a:buNone/>
            </a:pPr>
            <a:r>
              <a:rPr lang="ja-JP" altLang="en-US"/>
              <a:t>・上記に対応するため、下記の方法を取る必要がある</a:t>
            </a:r>
            <a:endParaRPr lang="en-US" altLang="ja-JP"/>
          </a:p>
          <a:p>
            <a:pPr marL="0" indent="0">
              <a:buNone/>
            </a:pPr>
            <a:endParaRPr lang="en-US" altLang="ja-JP"/>
          </a:p>
          <a:p>
            <a:pPr marL="0" indent="0">
              <a:buNone/>
            </a:pPr>
            <a:r>
              <a:rPr lang="ja-JP" altLang="en-US"/>
              <a:t>＜</a:t>
            </a:r>
            <a:r>
              <a:rPr lang="en-US" altLang="ja-JP"/>
              <a:t>Sublime Text</a:t>
            </a:r>
            <a:r>
              <a:rPr lang="ja-JP" altLang="en-US"/>
              <a:t>＞</a:t>
            </a:r>
            <a:endParaRPr lang="en-US" altLang="ja-JP"/>
          </a:p>
          <a:p>
            <a:pPr lvl="1">
              <a:buFont typeface="Wingdings" panose="05000000000000000000" pitchFamily="2" charset="2"/>
              <a:buChar char="ü"/>
            </a:pPr>
            <a:r>
              <a:rPr lang="ja-JP" altLang="en-US"/>
              <a:t>フォルダをプロジェクトとして保存する</a:t>
            </a:r>
            <a:endParaRPr lang="en-US" altLang="ja-JP"/>
          </a:p>
          <a:p>
            <a:pPr marL="857250" lvl="2" indent="0">
              <a:buNone/>
            </a:pPr>
            <a:r>
              <a:rPr lang="en-US" altLang="ja-JP" sz="1200">
                <a:hlinkClick r:id="rId2"/>
              </a:rPr>
              <a:t>https://creatorhyp.com/tips/sublimetext-project/</a:t>
            </a:r>
            <a:endParaRPr lang="en-US" altLang="ja-JP" sz="1200"/>
          </a:p>
          <a:p>
            <a:pPr lvl="1">
              <a:buFont typeface="Wingdings" panose="05000000000000000000" pitchFamily="2" charset="2"/>
              <a:buChar char="ü"/>
            </a:pPr>
            <a:r>
              <a:rPr lang="ja-JP" altLang="en-US"/>
              <a:t>拡張機能「</a:t>
            </a:r>
            <a:r>
              <a:rPr lang="en-US" altLang="ja-JP"/>
              <a:t>SublimeServer</a:t>
            </a:r>
            <a:r>
              <a:rPr lang="ja-JP" altLang="en-US"/>
              <a:t>」を利用する</a:t>
            </a:r>
            <a:endParaRPr lang="en-US" altLang="ja-JP"/>
          </a:p>
          <a:p>
            <a:pPr marL="857250" lvl="2" indent="0">
              <a:buNone/>
            </a:pPr>
            <a:r>
              <a:rPr lang="en-US" altLang="ja-JP" sz="1200">
                <a:hlinkClick r:id="rId3"/>
              </a:rPr>
              <a:t>https://blog.tagbangers.co.jp/2015/05/07/sublime-text-easy-httpd</a:t>
            </a:r>
            <a:endParaRPr lang="en-US" altLang="ja-JP" sz="1200"/>
          </a:p>
          <a:p>
            <a:pPr marL="0" indent="0">
              <a:buNone/>
            </a:pPr>
            <a:endParaRPr lang="en-US" altLang="ja-JP"/>
          </a:p>
          <a:p>
            <a:pPr marL="0" indent="0">
              <a:buNone/>
            </a:pPr>
            <a:r>
              <a:rPr lang="ja-JP" altLang="en-US"/>
              <a:t>＜</a:t>
            </a:r>
            <a:r>
              <a:rPr lang="en-US" altLang="ja-JP"/>
              <a:t>Visual Studio Code</a:t>
            </a:r>
            <a:r>
              <a:rPr lang="ja-JP" altLang="en-US"/>
              <a:t>＞</a:t>
            </a:r>
            <a:endParaRPr lang="en-US" altLang="ja-JP"/>
          </a:p>
          <a:p>
            <a:pPr marL="571500" lvl="1" indent="-171450">
              <a:buFont typeface="Wingdings" panose="05000000000000000000" pitchFamily="2" charset="2"/>
              <a:buChar char="ü"/>
            </a:pPr>
            <a:r>
              <a:rPr lang="en-US" altLang="ja-JP"/>
              <a:t>  </a:t>
            </a:r>
            <a:r>
              <a:rPr lang="ja-JP" altLang="en-US"/>
              <a:t>拡張機能「</a:t>
            </a:r>
            <a:r>
              <a:rPr lang="en-US" altLang="ja-JP"/>
              <a:t>Live Server</a:t>
            </a:r>
            <a:r>
              <a:rPr lang="ja-JP" altLang="en-US"/>
              <a:t>」を利用する</a:t>
            </a:r>
            <a:endParaRPr lang="en-US" altLang="ja-JP"/>
          </a:p>
          <a:p>
            <a:pPr marL="800100" lvl="2" indent="0">
              <a:buNone/>
            </a:pPr>
            <a:r>
              <a:rPr lang="en-US" altLang="ja-JP" sz="1200">
                <a:hlinkClick r:id="rId4"/>
              </a:rPr>
              <a:t>https://qiita.com/kn339264/items/e6f6a69f70a96e61fc11</a:t>
            </a:r>
            <a:endParaRPr lang="en-US" altLang="ja-JP" sz="1200" dirty="0"/>
          </a:p>
        </p:txBody>
      </p:sp>
      <p:pic>
        <p:nvPicPr>
          <p:cNvPr id="6" name="図 5"/>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62" b="100000" l="34688" r="56155"/>
                    </a14:imgEffect>
                  </a14:imgLayer>
                </a14:imgProps>
              </a:ext>
              <a:ext uri="{28A0092B-C50C-407E-A947-70E740481C1C}">
                <a14:useLocalDpi xmlns:a14="http://schemas.microsoft.com/office/drawing/2010/main" val="0"/>
              </a:ext>
            </a:extLst>
          </a:blip>
          <a:srcRect l="34893" r="44823"/>
          <a:stretch/>
        </p:blipFill>
        <p:spPr>
          <a:xfrm rot="5400000">
            <a:off x="8766244" y="-1649693"/>
            <a:ext cx="1391056" cy="5143500"/>
          </a:xfrm>
          <a:prstGeom prst="rect">
            <a:avLst/>
          </a:prstGeom>
        </p:spPr>
      </p:pic>
    </p:spTree>
    <p:extLst>
      <p:ext uri="{BB962C8B-B14F-4D97-AF65-F5344CB8AC3E}">
        <p14:creationId xmlns:p14="http://schemas.microsoft.com/office/powerpoint/2010/main" val="40812461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Ajax</a:t>
            </a:r>
            <a:r>
              <a:rPr kumimoji="1" lang="en-US" altLang="ja-JP" dirty="0"/>
              <a:t> </a:t>
            </a:r>
            <a:r>
              <a:rPr kumimoji="1" lang="ja-JP" altLang="en-US"/>
              <a:t>（</a:t>
            </a:r>
            <a:r>
              <a:rPr kumimoji="1" lang="en-US" altLang="ja-JP"/>
              <a:t>p.282-283</a:t>
            </a:r>
            <a:r>
              <a:rPr lang="ja-JP" altLang="en-US"/>
              <a:t>）</a:t>
            </a:r>
            <a:endParaRPr kumimoji="1" lang="ja-JP" altLang="en-US" dirty="0"/>
          </a:p>
        </p:txBody>
      </p:sp>
      <p:sp>
        <p:nvSpPr>
          <p:cNvPr id="3" name="コンテンツ プレースホルダー 2"/>
          <p:cNvSpPr>
            <a:spLocks noGrp="1"/>
          </p:cNvSpPr>
          <p:nvPr>
            <p:ph idx="1"/>
          </p:nvPr>
        </p:nvSpPr>
        <p:spPr>
          <a:xfrm>
            <a:off x="2431702" y="1529395"/>
            <a:ext cx="9760298" cy="4715287"/>
          </a:xfrm>
        </p:spPr>
        <p:txBody>
          <a:bodyPr/>
          <a:lstStyle/>
          <a:p>
            <a:r>
              <a:rPr lang="ja-JP" altLang="en-US" sz="2000" dirty="0"/>
              <a:t>補足</a:t>
            </a:r>
            <a:endParaRPr lang="en-US" altLang="ja-JP" dirty="0"/>
          </a:p>
          <a:p>
            <a:pPr marL="0" indent="0">
              <a:buNone/>
            </a:pPr>
            <a:r>
              <a:rPr lang="ja-JP" altLang="en-US" dirty="0"/>
              <a:t>・</a:t>
            </a:r>
            <a:r>
              <a:rPr lang="en-US" altLang="ja-JP" dirty="0"/>
              <a:t>Ajax</a:t>
            </a:r>
            <a:r>
              <a:rPr lang="ja-JP" altLang="en-US" dirty="0"/>
              <a:t> でのデータ送受信は、セキュリティの関係上、原則として </a:t>
            </a:r>
            <a:r>
              <a:rPr lang="ja-JP" altLang="en-US" b="1" dirty="0"/>
              <a:t>同一オリジン内 </a:t>
            </a:r>
            <a:r>
              <a:rPr lang="ja-JP" altLang="en-US" dirty="0"/>
              <a:t>に</a:t>
            </a:r>
            <a:endParaRPr lang="en-US" altLang="ja-JP" dirty="0"/>
          </a:p>
          <a:p>
            <a:pPr marL="0" indent="0">
              <a:buNone/>
            </a:pPr>
            <a:r>
              <a:rPr lang="ja-JP" altLang="en-US" dirty="0"/>
              <a:t>　制限されている</a:t>
            </a:r>
            <a:endParaRPr lang="en-US" altLang="ja-JP" dirty="0"/>
          </a:p>
          <a:p>
            <a:pPr lvl="1">
              <a:lnSpc>
                <a:spcPct val="150000"/>
              </a:lnSpc>
              <a:buFont typeface="Wingdings" panose="05000000000000000000" pitchFamily="2" charset="2"/>
              <a:buChar char="u"/>
            </a:pPr>
            <a:r>
              <a:rPr lang="ja-JP" altLang="en-US" dirty="0"/>
              <a:t>「同一オリジン内」に制限されているかどうかは </a:t>
            </a:r>
            <a:r>
              <a:rPr lang="en-US" altLang="ja-JP" dirty="0"/>
              <a:t>Web </a:t>
            </a:r>
            <a:r>
              <a:rPr lang="ja-JP" altLang="en-US" dirty="0"/>
              <a:t>サーバーの設定による</a:t>
            </a:r>
            <a:endParaRPr lang="en-US" altLang="ja-JP" dirty="0"/>
          </a:p>
          <a:p>
            <a:pPr lvl="1">
              <a:lnSpc>
                <a:spcPct val="150000"/>
              </a:lnSpc>
              <a:buFont typeface="Wingdings" panose="05000000000000000000" pitchFamily="2" charset="2"/>
              <a:buChar char="u"/>
            </a:pPr>
            <a:r>
              <a:rPr lang="ja-JP" altLang="en-US" dirty="0"/>
              <a:t>サーバーの管理者次第なので、リクエストを送信する側は制御できない</a:t>
            </a:r>
            <a:endParaRPr lang="en-US" altLang="ja-JP" dirty="0"/>
          </a:p>
          <a:p>
            <a:pPr lvl="1">
              <a:lnSpc>
                <a:spcPct val="150000"/>
              </a:lnSpc>
              <a:buFont typeface="Wingdings" panose="05000000000000000000" pitchFamily="2" charset="2"/>
              <a:buChar char="u"/>
            </a:pPr>
            <a:r>
              <a:rPr lang="ja-JP" altLang="en-US" dirty="0"/>
              <a:t>制限されている場合は、サーバー側からリクエストを送る仕組みを使うなどで回避する</a:t>
            </a:r>
            <a:endParaRPr lang="en-US" altLang="ja-JP" dirty="0"/>
          </a:p>
        </p:txBody>
      </p:sp>
      <p:sp>
        <p:nvSpPr>
          <p:cNvPr id="9" name="正方形/長方形 8"/>
          <p:cNvSpPr/>
          <p:nvPr/>
        </p:nvSpPr>
        <p:spPr>
          <a:xfrm>
            <a:off x="8140861" y="1190980"/>
            <a:ext cx="3860352"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ja-JP" altLang="en-US" dirty="0"/>
              <a:t>例：</a:t>
            </a:r>
            <a:r>
              <a:rPr lang="en-US" altLang="ja-JP" dirty="0"/>
              <a:t>https://www.google.co.jp:80</a:t>
            </a:r>
          </a:p>
        </p:txBody>
      </p:sp>
      <p:cxnSp>
        <p:nvCxnSpPr>
          <p:cNvPr id="5" name="直線矢印コネクタ 4"/>
          <p:cNvCxnSpPr>
            <a:stCxn id="9" idx="2"/>
          </p:cNvCxnSpPr>
          <p:nvPr/>
        </p:nvCxnSpPr>
        <p:spPr>
          <a:xfrm>
            <a:off x="10071037" y="1560312"/>
            <a:ext cx="810" cy="36261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9304774" y="2270927"/>
            <a:ext cx="160773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3486778" y="4177091"/>
            <a:ext cx="2039816" cy="338554"/>
          </a:xfrm>
          <a:prstGeom prst="rect">
            <a:avLst/>
          </a:prstGeom>
          <a:noFill/>
        </p:spPr>
        <p:txBody>
          <a:bodyPr wrap="square" rtlCol="0">
            <a:spAutoFit/>
          </a:bodyPr>
          <a:lstStyle/>
          <a:p>
            <a:r>
              <a:rPr kumimoji="1" lang="ja-JP" altLang="en-US" sz="1600" dirty="0"/>
              <a:t>例：</a:t>
            </a:r>
            <a:r>
              <a:rPr kumimoji="1" lang="en-US" altLang="ja-JP" sz="1600" dirty="0"/>
              <a:t>kintone </a:t>
            </a:r>
            <a:r>
              <a:rPr kumimoji="1" lang="ja-JP" altLang="en-US" sz="1600" dirty="0"/>
              <a:t>の場合</a:t>
            </a:r>
            <a:endParaRPr kumimoji="1" lang="en-US" altLang="ja-JP" sz="1600" dirty="0"/>
          </a:p>
        </p:txBody>
      </p:sp>
      <p:pic>
        <p:nvPicPr>
          <p:cNvPr id="14" name="図 13"/>
          <p:cNvPicPr>
            <a:picLocks noChangeAspect="1"/>
          </p:cNvPicPr>
          <p:nvPr/>
        </p:nvPicPr>
        <p:blipFill rotWithShape="1">
          <a:blip r:embed="rId2">
            <a:extLst>
              <a:ext uri="{28A0092B-C50C-407E-A947-70E740481C1C}">
                <a14:useLocalDpi xmlns:a14="http://schemas.microsoft.com/office/drawing/2010/main" val="0"/>
              </a:ext>
            </a:extLst>
          </a:blip>
          <a:srcRect t="49421"/>
          <a:stretch/>
        </p:blipFill>
        <p:spPr>
          <a:xfrm>
            <a:off x="4056186" y="4553478"/>
            <a:ext cx="5037572" cy="2167231"/>
          </a:xfrm>
          <a:prstGeom prst="rect">
            <a:avLst/>
          </a:prstGeom>
          <a:ln>
            <a:solidFill>
              <a:schemeClr val="tx1"/>
            </a:solidFill>
          </a:ln>
        </p:spPr>
      </p:pic>
    </p:spTree>
    <p:extLst>
      <p:ext uri="{BB962C8B-B14F-4D97-AF65-F5344CB8AC3E}">
        <p14:creationId xmlns:p14="http://schemas.microsoft.com/office/powerpoint/2010/main" val="20057935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API</a:t>
            </a:r>
            <a:r>
              <a:rPr kumimoji="1" lang="ja-JP" altLang="en-US"/>
              <a:t>（</a:t>
            </a:r>
            <a:r>
              <a:rPr kumimoji="1" lang="en-US" altLang="ja-JP"/>
              <a:t>p.295</a:t>
            </a:r>
            <a:r>
              <a:rPr lang="ja-JP" altLang="en-US"/>
              <a:t>）</a:t>
            </a:r>
            <a:endParaRPr kumimoji="1" lang="ja-JP" altLang="en-US" dirty="0"/>
          </a:p>
        </p:txBody>
      </p:sp>
      <p:sp>
        <p:nvSpPr>
          <p:cNvPr id="3" name="コンテンツ プレースホルダー 2"/>
          <p:cNvSpPr>
            <a:spLocks noGrp="1"/>
          </p:cNvSpPr>
          <p:nvPr>
            <p:ph idx="1"/>
          </p:nvPr>
        </p:nvSpPr>
        <p:spPr>
          <a:xfrm>
            <a:off x="2431702" y="1375646"/>
            <a:ext cx="9760298" cy="5087445"/>
          </a:xfrm>
        </p:spPr>
        <p:txBody>
          <a:bodyPr/>
          <a:lstStyle/>
          <a:p>
            <a:r>
              <a:rPr lang="en-US" altLang="ja-JP" sz="2000" dirty="0"/>
              <a:t>API : </a:t>
            </a:r>
            <a:r>
              <a:rPr lang="ja-JP" altLang="en-US" dirty="0"/>
              <a:t>あるソフトウェア</a:t>
            </a:r>
            <a:r>
              <a:rPr lang="ja-JP" altLang="en-US" b="1" dirty="0"/>
              <a:t>（プログラム）が持っているデータ</a:t>
            </a:r>
            <a:r>
              <a:rPr lang="ja-JP" altLang="en-US" dirty="0"/>
              <a:t>を</a:t>
            </a:r>
            <a:r>
              <a:rPr lang="ja-JP" altLang="en-US" b="1" dirty="0"/>
              <a:t>、</a:t>
            </a:r>
            <a:endParaRPr lang="en-US" altLang="ja-JP" b="1" dirty="0"/>
          </a:p>
          <a:p>
            <a:pPr marL="0" indent="0" algn="r">
              <a:buNone/>
            </a:pPr>
            <a:r>
              <a:rPr lang="ja-JP" altLang="en-US" b="1" dirty="0"/>
              <a:t>他のプログラムから呼び出して利用する</a:t>
            </a:r>
            <a:r>
              <a:rPr lang="ja-JP" altLang="en-US" dirty="0"/>
              <a:t>ための手順やデータ形式のこと</a:t>
            </a:r>
            <a:endParaRPr lang="en-US" altLang="ja-JP" dirty="0"/>
          </a:p>
          <a:p>
            <a:r>
              <a:rPr lang="en-US" altLang="ja-JP" dirty="0"/>
              <a:t>API </a:t>
            </a:r>
            <a:r>
              <a:rPr lang="ja-JP" altLang="en-US" dirty="0"/>
              <a:t>が決めているもの</a:t>
            </a:r>
            <a:endParaRPr lang="en-US" altLang="ja-JP" dirty="0"/>
          </a:p>
          <a:p>
            <a:pPr marL="0" indent="0">
              <a:buNone/>
            </a:pPr>
            <a:r>
              <a:rPr lang="ja-JP" altLang="ja-JP" sz="1600" dirty="0"/>
              <a:t>　　　</a:t>
            </a:r>
            <a:r>
              <a:rPr lang="ja-JP" altLang="en-US" sz="1600" dirty="0"/>
              <a:t>　</a:t>
            </a:r>
            <a:r>
              <a:rPr lang="ja-JP" altLang="en-US" sz="1600"/>
              <a:t>　</a:t>
            </a:r>
            <a:r>
              <a:rPr lang="ja-JP" altLang="ja-JP" sz="1600"/>
              <a:t>【どの</a:t>
            </a:r>
            <a:r>
              <a:rPr lang="en-US" altLang="ja-JP" sz="1600" dirty="0"/>
              <a:t>URL</a:t>
            </a:r>
            <a:r>
              <a:rPr lang="ja-JP" altLang="ja-JP" sz="1600"/>
              <a:t>】に</a:t>
            </a:r>
            <a:endParaRPr lang="en-US" altLang="ja-JP" sz="1600" dirty="0"/>
          </a:p>
          <a:p>
            <a:pPr marL="0" indent="0">
              <a:buNone/>
            </a:pPr>
            <a:r>
              <a:rPr lang="ja-JP" altLang="ja-JP" sz="1600" dirty="0"/>
              <a:t>　　</a:t>
            </a:r>
            <a:r>
              <a:rPr lang="ja-JP" altLang="en-US" sz="1600" dirty="0"/>
              <a:t>　</a:t>
            </a:r>
            <a:endParaRPr lang="en-US" altLang="ja-JP" sz="1600" dirty="0"/>
          </a:p>
          <a:p>
            <a:pPr marL="0" indent="0">
              <a:buNone/>
            </a:pPr>
            <a:r>
              <a:rPr lang="ja-JP" altLang="en-US" sz="1600" dirty="0"/>
              <a:t>　　</a:t>
            </a:r>
            <a:r>
              <a:rPr lang="ja-JP" altLang="ja-JP" sz="1600" dirty="0"/>
              <a:t>　</a:t>
            </a:r>
            <a:r>
              <a:rPr lang="ja-JP" altLang="en-US" sz="1600" dirty="0"/>
              <a:t>　</a:t>
            </a:r>
            <a:r>
              <a:rPr lang="ja-JP" altLang="en-US" sz="1600"/>
              <a:t>　</a:t>
            </a:r>
            <a:r>
              <a:rPr lang="ja-JP" altLang="ja-JP" sz="1600"/>
              <a:t>【どんな形式でリクエスト】</a:t>
            </a:r>
            <a:r>
              <a:rPr lang="ja-JP" altLang="en-US" sz="1600"/>
              <a:t>に投げると</a:t>
            </a:r>
            <a:endParaRPr lang="en-US" altLang="ja-JP" sz="1600" dirty="0"/>
          </a:p>
          <a:p>
            <a:pPr marL="0" indent="0">
              <a:buNone/>
            </a:pPr>
            <a:r>
              <a:rPr lang="ja-JP" altLang="en-US" sz="1600"/>
              <a:t>　</a:t>
            </a:r>
            <a:endParaRPr lang="en-US" altLang="ja-JP" sz="1600" dirty="0"/>
          </a:p>
          <a:p>
            <a:pPr marL="0" indent="0">
              <a:buNone/>
            </a:pPr>
            <a:endParaRPr lang="en-US" altLang="ja-JP" sz="1600" dirty="0"/>
          </a:p>
          <a:p>
            <a:pPr marL="0" indent="0">
              <a:buNone/>
            </a:pPr>
            <a:endParaRPr lang="en-US" altLang="ja-JP" sz="1600" dirty="0"/>
          </a:p>
          <a:p>
            <a:pPr marL="0" indent="0">
              <a:buNone/>
            </a:pPr>
            <a:r>
              <a:rPr lang="ja-JP" altLang="en-US" sz="1600" dirty="0"/>
              <a:t>　</a:t>
            </a:r>
            <a:r>
              <a:rPr lang="ja-JP" altLang="ja-JP" sz="1600" dirty="0"/>
              <a:t>　　</a:t>
            </a:r>
            <a:r>
              <a:rPr lang="ja-JP" altLang="en-US" sz="1600" dirty="0"/>
              <a:t>　　</a:t>
            </a:r>
            <a:r>
              <a:rPr lang="ja-JP" altLang="ja-JP" sz="1600" dirty="0"/>
              <a:t>【どんな形式でレスポンス】を返すか</a:t>
            </a:r>
            <a:endParaRPr lang="en-US" altLang="ja-JP" sz="1600"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5109" y="3725491"/>
            <a:ext cx="4391879" cy="1014247"/>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5109" y="3054351"/>
            <a:ext cx="4185071" cy="159811"/>
          </a:xfrm>
          <a:prstGeom prst="rect">
            <a:avLst/>
          </a:prstGeom>
        </p:spPr>
      </p:pic>
      <p:pic>
        <p:nvPicPr>
          <p:cNvPr id="6" name="図 5"/>
          <p:cNvPicPr>
            <a:picLocks noChangeAspect="1"/>
          </p:cNvPicPr>
          <p:nvPr/>
        </p:nvPicPr>
        <p:blipFill rotWithShape="1">
          <a:blip r:embed="rId4">
            <a:extLst>
              <a:ext uri="{28A0092B-C50C-407E-A947-70E740481C1C}">
                <a14:useLocalDpi xmlns:a14="http://schemas.microsoft.com/office/drawing/2010/main" val="0"/>
              </a:ext>
            </a:extLst>
          </a:blip>
          <a:srcRect b="59780"/>
          <a:stretch/>
        </p:blipFill>
        <p:spPr>
          <a:xfrm>
            <a:off x="4165109" y="5251067"/>
            <a:ext cx="3590925" cy="1379161"/>
          </a:xfrm>
          <a:prstGeom prst="rect">
            <a:avLst/>
          </a:prstGeom>
        </p:spPr>
        <p:style>
          <a:lnRef idx="2">
            <a:schemeClr val="dk1"/>
          </a:lnRef>
          <a:fillRef idx="1">
            <a:schemeClr val="lt1"/>
          </a:fillRef>
          <a:effectRef idx="0">
            <a:schemeClr val="dk1"/>
          </a:effectRef>
          <a:fontRef idx="minor">
            <a:schemeClr val="dk1"/>
          </a:fontRef>
        </p:style>
      </p:pic>
      <p:pic>
        <p:nvPicPr>
          <p:cNvPr id="11" name="図 10"/>
          <p:cNvPicPr>
            <a:picLocks noChangeAspect="1"/>
          </p:cNvPicPr>
          <p:nvPr/>
        </p:nvPicPr>
        <p:blipFill rotWithShape="1">
          <a:blip r:embed="rId4">
            <a:extLst>
              <a:ext uri="{28A0092B-C50C-407E-A947-70E740481C1C}">
                <a14:useLocalDpi xmlns:a14="http://schemas.microsoft.com/office/drawing/2010/main" val="0"/>
              </a:ext>
            </a:extLst>
          </a:blip>
          <a:srcRect t="39853" b="19927"/>
          <a:stretch/>
        </p:blipFill>
        <p:spPr>
          <a:xfrm>
            <a:off x="7913687" y="5251067"/>
            <a:ext cx="3590925" cy="1379161"/>
          </a:xfrm>
          <a:prstGeom prst="rect">
            <a:avLst/>
          </a:prstGeom>
        </p:spPr>
        <p:style>
          <a:lnRef idx="2">
            <a:schemeClr val="dk1"/>
          </a:lnRef>
          <a:fillRef idx="1">
            <a:schemeClr val="lt1"/>
          </a:fillRef>
          <a:effectRef idx="0">
            <a:schemeClr val="dk1"/>
          </a:effectRef>
          <a:fontRef idx="minor">
            <a:schemeClr val="dk1"/>
          </a:fontRef>
        </p:style>
      </p:pic>
      <p:sp>
        <p:nvSpPr>
          <p:cNvPr id="9" name="メモ 8"/>
          <p:cNvSpPr/>
          <p:nvPr/>
        </p:nvSpPr>
        <p:spPr>
          <a:xfrm>
            <a:off x="9261988" y="3359444"/>
            <a:ext cx="2242624" cy="916224"/>
          </a:xfrm>
          <a:prstGeom prst="foldedCorner">
            <a:avLst>
              <a:gd name="adj" fmla="val 15942"/>
            </a:avLst>
          </a:prstGeom>
          <a:solidFill>
            <a:srgbClr val="FFC000">
              <a:alpha val="9000"/>
            </a:srgb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ja-JP" altLang="en-US" sz="1400">
                <a:solidFill>
                  <a:schemeClr val="tx1">
                    <a:lumMod val="75000"/>
                    <a:lumOff val="25000"/>
                  </a:schemeClr>
                </a:solidFill>
                <a:latin typeface="Meiryo" charset="-128"/>
                <a:ea typeface="Meiryo" charset="-128"/>
                <a:cs typeface="Meiryo" charset="-128"/>
              </a:rPr>
              <a:t>認証情報を含めることで、別ドメイン間のデータのやり取りが可能</a:t>
            </a:r>
            <a:endParaRPr kumimoji="1" lang="ja-JP" altLang="en-US" sz="1400">
              <a:solidFill>
                <a:schemeClr val="tx1">
                  <a:lumMod val="75000"/>
                  <a:lumOff val="25000"/>
                </a:schemeClr>
              </a:solidFill>
              <a:latin typeface="Meiryo" charset="-128"/>
              <a:ea typeface="Meiryo" charset="-128"/>
              <a:cs typeface="Meiryo" charset="-128"/>
            </a:endParaRPr>
          </a:p>
        </p:txBody>
      </p:sp>
      <p:sp>
        <p:nvSpPr>
          <p:cNvPr id="10" name="テキスト ボックス 9"/>
          <p:cNvSpPr txBox="1"/>
          <p:nvPr/>
        </p:nvSpPr>
        <p:spPr>
          <a:xfrm>
            <a:off x="9114502" y="2988305"/>
            <a:ext cx="993059" cy="307777"/>
          </a:xfrm>
          <a:prstGeom prst="rect">
            <a:avLst/>
          </a:prstGeom>
          <a:solidFill>
            <a:srgbClr val="FFCC66">
              <a:alpha val="78000"/>
            </a:srgbClr>
          </a:solidFill>
          <a:ln>
            <a:solidFill>
              <a:srgbClr val="FF99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ja-JP" altLang="en-US" sz="1400"/>
              <a:t>ポイント</a:t>
            </a:r>
            <a:endParaRPr kumimoji="1" lang="ja-JP" altLang="en-US"/>
          </a:p>
        </p:txBody>
      </p:sp>
    </p:spTree>
    <p:extLst>
      <p:ext uri="{BB962C8B-B14F-4D97-AF65-F5344CB8AC3E}">
        <p14:creationId xmlns:p14="http://schemas.microsoft.com/office/powerpoint/2010/main" val="37890997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a:t>実際の</a:t>
            </a:r>
            <a:r>
              <a:rPr lang="en-US" altLang="ja-JP"/>
              <a:t> API </a:t>
            </a:r>
            <a:r>
              <a:rPr lang="ja-JP" altLang="en-US"/>
              <a:t>例</a:t>
            </a:r>
            <a:endParaRPr kumimoji="1" lang="ja-JP" altLang="en-US" dirty="0"/>
          </a:p>
        </p:txBody>
      </p:sp>
      <p:sp>
        <p:nvSpPr>
          <p:cNvPr id="3" name="コンテンツ プレースホルダー 2"/>
          <p:cNvSpPr>
            <a:spLocks noGrp="1"/>
          </p:cNvSpPr>
          <p:nvPr>
            <p:ph idx="1"/>
          </p:nvPr>
        </p:nvSpPr>
        <p:spPr>
          <a:xfrm>
            <a:off x="2431702" y="1375647"/>
            <a:ext cx="7105588" cy="3973102"/>
          </a:xfrm>
        </p:spPr>
        <p:txBody>
          <a:bodyPr/>
          <a:lstStyle/>
          <a:p>
            <a:r>
              <a:rPr lang="en-US" altLang="ja-JP" sz="2000" dirty="0"/>
              <a:t>Instagram </a:t>
            </a:r>
            <a:r>
              <a:rPr lang="ja-JP" altLang="en-US" sz="2000" dirty="0"/>
              <a:t>の場合</a:t>
            </a:r>
            <a:endParaRPr lang="en-US" altLang="ja-JP" sz="2000" dirty="0"/>
          </a:p>
          <a:p>
            <a:pPr marL="0" indent="0">
              <a:buNone/>
            </a:pPr>
            <a:r>
              <a:rPr lang="ja-JP" altLang="ja-JP" sz="1600" dirty="0"/>
              <a:t>　　【どの</a:t>
            </a:r>
            <a:r>
              <a:rPr lang="en-US" altLang="ja-JP" sz="1600" dirty="0"/>
              <a:t>URL</a:t>
            </a:r>
            <a:r>
              <a:rPr lang="ja-JP" altLang="ja-JP" sz="1600" dirty="0"/>
              <a:t>】に</a:t>
            </a:r>
            <a:endParaRPr lang="en-US" altLang="ja-JP" sz="1600" dirty="0"/>
          </a:p>
          <a:p>
            <a:pPr marL="0" indent="0">
              <a:buNone/>
            </a:pPr>
            <a:r>
              <a:rPr lang="ja-JP" altLang="ja-JP" sz="1400" dirty="0"/>
              <a:t>　　</a:t>
            </a:r>
            <a:r>
              <a:rPr lang="ja-JP" altLang="en-US" sz="1400" dirty="0"/>
              <a:t>　　</a:t>
            </a:r>
            <a:r>
              <a:rPr lang="en-US" altLang="ja-JP" sz="1400" dirty="0"/>
              <a:t>https://api.instagram.com/v1/users/self/media/recent</a:t>
            </a:r>
            <a:endParaRPr lang="en-US" altLang="ja-JP" sz="1600" dirty="0"/>
          </a:p>
          <a:p>
            <a:pPr marL="0" indent="0">
              <a:buNone/>
            </a:pPr>
            <a:endParaRPr lang="en-US" altLang="ja-JP" sz="1600" dirty="0"/>
          </a:p>
          <a:p>
            <a:pPr marL="0" indent="0">
              <a:buNone/>
            </a:pPr>
            <a:r>
              <a:rPr lang="ja-JP" altLang="en-US" sz="1600" dirty="0"/>
              <a:t>　　</a:t>
            </a:r>
            <a:r>
              <a:rPr lang="ja-JP" altLang="ja-JP" sz="1600" dirty="0"/>
              <a:t>【どんな形式でリクエスト】</a:t>
            </a:r>
            <a:r>
              <a:rPr lang="ja-JP" altLang="en-US" sz="1600" dirty="0"/>
              <a:t>に投げると</a:t>
            </a:r>
            <a:endParaRPr lang="en-US" altLang="ja-JP" sz="1600" dirty="0"/>
          </a:p>
          <a:p>
            <a:pPr marL="0" indent="0">
              <a:buNone/>
            </a:pPr>
            <a:r>
              <a:rPr lang="ja-JP" altLang="en-US" sz="1400" dirty="0"/>
              <a:t>　　　　</a:t>
            </a:r>
            <a:r>
              <a:rPr lang="en-US" altLang="ja-JP" sz="1400" dirty="0"/>
              <a:t>datatype; ‘</a:t>
            </a:r>
            <a:r>
              <a:rPr lang="en-US" altLang="ja-JP" sz="1400" dirty="0" err="1"/>
              <a:t>jsonp</a:t>
            </a:r>
            <a:r>
              <a:rPr lang="en-US" altLang="ja-JP" sz="1400" dirty="0"/>
              <a:t>’</a:t>
            </a:r>
          </a:p>
          <a:p>
            <a:pPr marL="0" indent="0">
              <a:buNone/>
            </a:pPr>
            <a:r>
              <a:rPr lang="ja-JP" altLang="en-US" sz="1400" dirty="0"/>
              <a:t>　　　</a:t>
            </a:r>
            <a:r>
              <a:rPr lang="ja-JP" altLang="en-US" sz="1400"/>
              <a:t>　</a:t>
            </a:r>
            <a:r>
              <a:rPr lang="en-US" altLang="ja-JP" sz="1400" dirty="0"/>
              <a:t>data:</a:t>
            </a:r>
            <a:r>
              <a:rPr lang="ja-JP" altLang="en-US" sz="1400"/>
              <a:t> </a:t>
            </a:r>
            <a:r>
              <a:rPr lang="en-US" altLang="ja-JP" sz="1400" dirty="0"/>
              <a:t>{</a:t>
            </a:r>
          </a:p>
          <a:p>
            <a:pPr marL="0" indent="0">
              <a:buNone/>
            </a:pPr>
            <a:r>
              <a:rPr lang="ja-JP" altLang="en-US" sz="1400"/>
              <a:t>　　　　　</a:t>
            </a:r>
            <a:r>
              <a:rPr lang="en-US" altLang="ja-JP" sz="1400" dirty="0" err="1"/>
              <a:t>access_token</a:t>
            </a:r>
            <a:r>
              <a:rPr lang="en-US" altLang="ja-JP" sz="1400" dirty="0"/>
              <a:t>: ‘&lt;</a:t>
            </a:r>
            <a:r>
              <a:rPr lang="ja-JP" altLang="en-US" sz="1400" dirty="0"/>
              <a:t>アクセストークン</a:t>
            </a:r>
            <a:r>
              <a:rPr lang="en-US" altLang="ja-JP" sz="1400" dirty="0"/>
              <a:t>&gt;’</a:t>
            </a:r>
          </a:p>
          <a:p>
            <a:pPr marL="0" indent="0">
              <a:buNone/>
            </a:pPr>
            <a:r>
              <a:rPr lang="ja-JP" altLang="en-US" sz="1400" dirty="0"/>
              <a:t>　　　</a:t>
            </a:r>
            <a:r>
              <a:rPr lang="ja-JP" altLang="en-US" sz="1400"/>
              <a:t>　　</a:t>
            </a:r>
            <a:r>
              <a:rPr lang="en-US" altLang="ja-JP" sz="1400" dirty="0"/>
              <a:t>count: 12</a:t>
            </a:r>
          </a:p>
          <a:p>
            <a:pPr marL="0" indent="0">
              <a:buNone/>
            </a:pPr>
            <a:r>
              <a:rPr lang="ja-JP" altLang="en-US" sz="1400"/>
              <a:t>　　　　</a:t>
            </a:r>
            <a:r>
              <a:rPr lang="en-US" altLang="ja-JP" sz="1400" dirty="0"/>
              <a:t>}</a:t>
            </a:r>
            <a:endParaRPr lang="en-US" altLang="ja-JP" sz="1600" dirty="0"/>
          </a:p>
          <a:p>
            <a:pPr marL="0" indent="0">
              <a:buNone/>
            </a:pPr>
            <a:r>
              <a:rPr lang="ja-JP" altLang="en-US" sz="1600" dirty="0"/>
              <a:t>　</a:t>
            </a:r>
            <a:r>
              <a:rPr lang="ja-JP" altLang="ja-JP" sz="1600" dirty="0"/>
              <a:t>　【どんな形式でレスポンス】を返すか</a:t>
            </a:r>
            <a:endParaRPr lang="en-US" altLang="ja-JP" sz="1600" dirty="0"/>
          </a:p>
        </p:txBody>
      </p:sp>
      <p:cxnSp>
        <p:nvCxnSpPr>
          <p:cNvPr id="13" name="直線コネクタ 12"/>
          <p:cNvCxnSpPr/>
          <p:nvPr/>
        </p:nvCxnSpPr>
        <p:spPr>
          <a:xfrm flipV="1">
            <a:off x="3248103" y="2466922"/>
            <a:ext cx="2430025" cy="325"/>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5824652" y="2466922"/>
            <a:ext cx="206082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3815050" y="2494794"/>
            <a:ext cx="1296129" cy="307777"/>
          </a:xfrm>
          <a:prstGeom prst="rect">
            <a:avLst/>
          </a:prstGeom>
          <a:noFill/>
        </p:spPr>
        <p:txBody>
          <a:bodyPr wrap="square" rtlCol="0">
            <a:spAutoFit/>
          </a:bodyPr>
          <a:lstStyle/>
          <a:p>
            <a:r>
              <a:rPr lang="en-US" altLang="ja-JP" sz="1400"/>
              <a:t>Instagram </a:t>
            </a:r>
            <a:r>
              <a:rPr lang="ja-JP" altLang="en-US" sz="1400"/>
              <a:t>の</a:t>
            </a:r>
            <a:endParaRPr kumimoji="1" lang="ja-JP" altLang="en-US" sz="1400"/>
          </a:p>
        </p:txBody>
      </p:sp>
      <p:sp>
        <p:nvSpPr>
          <p:cNvPr id="18" name="テキスト ボックス 17"/>
          <p:cNvSpPr txBox="1"/>
          <p:nvPr/>
        </p:nvSpPr>
        <p:spPr>
          <a:xfrm>
            <a:off x="5823114" y="2495769"/>
            <a:ext cx="3566692" cy="307777"/>
          </a:xfrm>
          <a:prstGeom prst="rect">
            <a:avLst/>
          </a:prstGeom>
          <a:noFill/>
        </p:spPr>
        <p:txBody>
          <a:bodyPr wrap="square" rtlCol="0">
            <a:spAutoFit/>
          </a:bodyPr>
          <a:lstStyle/>
          <a:p>
            <a:r>
              <a:rPr lang="ja-JP" altLang="en-US" sz="1400"/>
              <a:t>「ユーザーの最近の投稿を取得する」窓口</a:t>
            </a:r>
            <a:endParaRPr kumimoji="1" lang="ja-JP" altLang="en-US" sz="1400"/>
          </a:p>
        </p:txBody>
      </p:sp>
      <p:pic>
        <p:nvPicPr>
          <p:cNvPr id="21" name="図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0479" y="5375068"/>
            <a:ext cx="3047753" cy="1317947"/>
          </a:xfrm>
          <a:prstGeom prst="rect">
            <a:avLst/>
          </a:prstGeom>
        </p:spPr>
        <p:style>
          <a:lnRef idx="1">
            <a:schemeClr val="dk1"/>
          </a:lnRef>
          <a:fillRef idx="2">
            <a:schemeClr val="dk1"/>
          </a:fillRef>
          <a:effectRef idx="1">
            <a:schemeClr val="dk1"/>
          </a:effectRef>
          <a:fontRef idx="minor">
            <a:schemeClr val="dk1"/>
          </a:fontRef>
        </p:style>
      </p:pic>
      <p:pic>
        <p:nvPicPr>
          <p:cNvPr id="25" name="図 24"/>
          <p:cNvPicPr>
            <a:picLocks noChangeAspect="1"/>
          </p:cNvPicPr>
          <p:nvPr/>
        </p:nvPicPr>
        <p:blipFill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3093" b="50000" l="10385" r="36154">
                        <a14:foregroundMark x1="17692" y1="42268" x2="28077" y2="40206"/>
                      </a14:backgroundRemoval>
                    </a14:imgEffect>
                  </a14:imgLayer>
                </a14:imgProps>
              </a:ext>
              <a:ext uri="{28A0092B-C50C-407E-A947-70E740481C1C}">
                <a14:useLocalDpi xmlns:a14="http://schemas.microsoft.com/office/drawing/2010/main" val="0"/>
              </a:ext>
            </a:extLst>
          </a:blip>
          <a:srcRect l="10099" t="5321" r="64591" b="50781"/>
          <a:stretch/>
        </p:blipFill>
        <p:spPr>
          <a:xfrm>
            <a:off x="8281840" y="5485668"/>
            <a:ext cx="394972" cy="511141"/>
          </a:xfrm>
          <a:prstGeom prst="rect">
            <a:avLst/>
          </a:prstGeom>
        </p:spPr>
      </p:pic>
      <p:pic>
        <p:nvPicPr>
          <p:cNvPr id="26" name="図 25"/>
          <p:cNvPicPr>
            <a:picLocks noChangeAspect="1"/>
          </p:cNvPicPr>
          <p:nvPr/>
        </p:nvPicPr>
        <p:blipFill rotWithShape="1">
          <a:blip r:embed="rId3">
            <a:duotone>
              <a:schemeClr val="accent4">
                <a:shade val="45000"/>
                <a:satMod val="135000"/>
              </a:schemeClr>
              <a:prstClr val="white"/>
            </a:duotone>
            <a:extLst>
              <a:ext uri="{BEBA8EAE-BF5A-486C-A8C5-ECC9F3942E4B}">
                <a14:imgProps xmlns:a14="http://schemas.microsoft.com/office/drawing/2010/main">
                  <a14:imgLayer r:embed="rId5">
                    <a14:imgEffect>
                      <a14:backgroundRemoval t="3093" b="50000" l="10385" r="36154">
                        <a14:foregroundMark x1="17692" y1="42268" x2="28077" y2="40206"/>
                      </a14:backgroundRemoval>
                    </a14:imgEffect>
                  </a14:imgLayer>
                </a14:imgProps>
              </a:ext>
              <a:ext uri="{28A0092B-C50C-407E-A947-70E740481C1C}">
                <a14:useLocalDpi xmlns:a14="http://schemas.microsoft.com/office/drawing/2010/main" val="0"/>
              </a:ext>
            </a:extLst>
          </a:blip>
          <a:srcRect l="10099" t="5321" r="64591" b="50781"/>
          <a:stretch/>
        </p:blipFill>
        <p:spPr>
          <a:xfrm>
            <a:off x="10630752" y="3619006"/>
            <a:ext cx="395648" cy="512016"/>
          </a:xfrm>
          <a:prstGeom prst="rect">
            <a:avLst/>
          </a:prstGeom>
        </p:spPr>
      </p:pic>
      <p:pic>
        <p:nvPicPr>
          <p:cNvPr id="27" name="図 26"/>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3429" b="48571" l="41563" r="87344"/>
                    </a14:imgEffect>
                  </a14:imgLayer>
                </a14:imgProps>
              </a:ext>
              <a:ext uri="{28A0092B-C50C-407E-A947-70E740481C1C}">
                <a14:useLocalDpi xmlns:a14="http://schemas.microsoft.com/office/drawing/2010/main" val="0"/>
              </a:ext>
            </a:extLst>
          </a:blip>
          <a:srcRect l="40589" r="11513" b="50667"/>
          <a:stretch/>
        </p:blipFill>
        <p:spPr>
          <a:xfrm>
            <a:off x="10196721" y="3754320"/>
            <a:ext cx="1263709" cy="711805"/>
          </a:xfrm>
          <a:prstGeom prst="rect">
            <a:avLst/>
          </a:prstGeom>
        </p:spPr>
      </p:pic>
      <p:sp>
        <p:nvSpPr>
          <p:cNvPr id="29" name="曲折矢印 28"/>
          <p:cNvSpPr/>
          <p:nvPr/>
        </p:nvSpPr>
        <p:spPr>
          <a:xfrm>
            <a:off x="8413455" y="3931786"/>
            <a:ext cx="1608875" cy="1443282"/>
          </a:xfrm>
          <a:prstGeom prst="bentArrow">
            <a:avLst>
              <a:gd name="adj1" fmla="val 8251"/>
              <a:gd name="adj2" fmla="val 10961"/>
              <a:gd name="adj3" fmla="val 11542"/>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曲折矢印 29"/>
          <p:cNvSpPr/>
          <p:nvPr/>
        </p:nvSpPr>
        <p:spPr>
          <a:xfrm rot="10800000">
            <a:off x="8823974" y="4476085"/>
            <a:ext cx="2040104" cy="1443282"/>
          </a:xfrm>
          <a:prstGeom prst="bentArrow">
            <a:avLst>
              <a:gd name="adj1" fmla="val 8251"/>
              <a:gd name="adj2" fmla="val 10961"/>
              <a:gd name="adj3" fmla="val 10179"/>
              <a:gd name="adj4" fmla="val 43750"/>
            </a:avLst>
          </a:prstGeom>
          <a:solidFill>
            <a:srgbClr val="FFC000"/>
          </a:solidFill>
          <a:ln>
            <a:solidFill>
              <a:srgbClr val="FF99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solidFill>
                <a:schemeClr val="tx1"/>
              </a:solidFill>
            </a:endParaRPr>
          </a:p>
        </p:txBody>
      </p:sp>
      <p:sp>
        <p:nvSpPr>
          <p:cNvPr id="31" name="角丸四角形 30"/>
          <p:cNvSpPr/>
          <p:nvPr/>
        </p:nvSpPr>
        <p:spPr>
          <a:xfrm>
            <a:off x="9766691" y="3173773"/>
            <a:ext cx="2123768" cy="293502"/>
          </a:xfrm>
          <a:prstGeom prst="roundRect">
            <a:avLst/>
          </a:prstGeom>
          <a:solidFill>
            <a:schemeClr val="accent4">
              <a:lumMod val="20000"/>
              <a:lumOff val="8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r>
              <a:rPr lang="ja-JP" altLang="en-US" sz="1100"/>
              <a:t>〇〇区の「住民票発行」窓口</a:t>
            </a:r>
            <a:endParaRPr kumimoji="1" lang="ja-JP" altLang="en-US" sz="1100"/>
          </a:p>
        </p:txBody>
      </p:sp>
      <p:sp>
        <p:nvSpPr>
          <p:cNvPr id="32" name="角丸四角形 31"/>
          <p:cNvSpPr/>
          <p:nvPr/>
        </p:nvSpPr>
        <p:spPr>
          <a:xfrm>
            <a:off x="2987410" y="1809030"/>
            <a:ext cx="1378113" cy="293502"/>
          </a:xfrm>
          <a:prstGeom prst="roundRect">
            <a:avLst/>
          </a:prstGeom>
          <a:solidFill>
            <a:schemeClr val="accent4">
              <a:tint val="70000"/>
              <a:lumMod val="104000"/>
              <a:alpha val="2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sz="1100"/>
          </a:p>
        </p:txBody>
      </p:sp>
      <p:sp>
        <p:nvSpPr>
          <p:cNvPr id="33" name="角丸四角形 32"/>
          <p:cNvSpPr/>
          <p:nvPr/>
        </p:nvSpPr>
        <p:spPr>
          <a:xfrm>
            <a:off x="2987410" y="2882502"/>
            <a:ext cx="3649364" cy="293502"/>
          </a:xfrm>
          <a:prstGeom prst="roundRect">
            <a:avLst/>
          </a:prstGeom>
          <a:solidFill>
            <a:schemeClr val="accent1">
              <a:tint val="70000"/>
              <a:lumMod val="104000"/>
              <a:alpha val="1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sz="1100"/>
          </a:p>
        </p:txBody>
      </p:sp>
      <p:sp>
        <p:nvSpPr>
          <p:cNvPr id="34" name="角丸四角形 33"/>
          <p:cNvSpPr/>
          <p:nvPr/>
        </p:nvSpPr>
        <p:spPr>
          <a:xfrm>
            <a:off x="2987410" y="4947974"/>
            <a:ext cx="3462552" cy="293502"/>
          </a:xfrm>
          <a:prstGeom prst="roundRect">
            <a:avLst/>
          </a:prstGeom>
          <a:solidFill>
            <a:srgbClr val="FFCC66">
              <a:alpha val="10000"/>
            </a:srgbClr>
          </a:solidFill>
          <a:ln>
            <a:solidFill>
              <a:srgbClr val="FF9900"/>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sz="1100"/>
          </a:p>
        </p:txBody>
      </p:sp>
      <p:sp>
        <p:nvSpPr>
          <p:cNvPr id="36" name="角丸四角形 35"/>
          <p:cNvSpPr/>
          <p:nvPr/>
        </p:nvSpPr>
        <p:spPr>
          <a:xfrm>
            <a:off x="7919321" y="4254251"/>
            <a:ext cx="1469213" cy="686022"/>
          </a:xfrm>
          <a:prstGeom prst="roundRect">
            <a:avLst/>
          </a:prstGeom>
          <a:solidFill>
            <a:schemeClr val="accent1">
              <a:tint val="70000"/>
              <a:lumMod val="104000"/>
              <a:alpha val="9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sz="1100"/>
              <a:t>言語：日本語</a:t>
            </a:r>
            <a:endParaRPr kumimoji="1" lang="en-US" altLang="ja-JP" sz="1100"/>
          </a:p>
          <a:p>
            <a:pPr algn="ctr"/>
            <a:r>
              <a:rPr lang="ja-JP" altLang="en-US" sz="1100"/>
              <a:t>本人証明：保険証</a:t>
            </a:r>
            <a:endParaRPr lang="en-US" altLang="ja-JP" sz="1100"/>
          </a:p>
          <a:p>
            <a:pPr algn="ctr"/>
            <a:r>
              <a:rPr kumimoji="1" lang="ja-JP" altLang="en-US" sz="1100"/>
              <a:t>枚数</a:t>
            </a:r>
            <a:r>
              <a:rPr lang="ja-JP" altLang="en-US" sz="1100"/>
              <a:t>：</a:t>
            </a:r>
            <a:r>
              <a:rPr lang="en-US" altLang="ja-JP" sz="1100"/>
              <a:t>12</a:t>
            </a:r>
            <a:r>
              <a:rPr lang="ja-JP" altLang="en-US" sz="1100"/>
              <a:t>枚</a:t>
            </a:r>
            <a:endParaRPr kumimoji="1" lang="en-US" altLang="ja-JP" sz="1100"/>
          </a:p>
        </p:txBody>
      </p:sp>
      <p:sp>
        <p:nvSpPr>
          <p:cNvPr id="37" name="角丸四角形 36"/>
          <p:cNvSpPr/>
          <p:nvPr/>
        </p:nvSpPr>
        <p:spPr>
          <a:xfrm>
            <a:off x="9936162" y="4799646"/>
            <a:ext cx="1469213" cy="686022"/>
          </a:xfrm>
          <a:prstGeom prst="roundRect">
            <a:avLst/>
          </a:prstGeom>
          <a:solidFill>
            <a:srgbClr val="FFCC66">
              <a:alpha val="85000"/>
            </a:srgbClr>
          </a:solidFill>
          <a:ln>
            <a:solidFill>
              <a:srgbClr val="FF99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sz="1100"/>
              <a:t>住民票発行</a:t>
            </a:r>
            <a:endParaRPr kumimoji="1" lang="en-US" altLang="ja-JP" sz="1100"/>
          </a:p>
        </p:txBody>
      </p:sp>
      <p:cxnSp>
        <p:nvCxnSpPr>
          <p:cNvPr id="39" name="直線矢印コネクタ 38"/>
          <p:cNvCxnSpPr/>
          <p:nvPr/>
        </p:nvCxnSpPr>
        <p:spPr>
          <a:xfrm flipH="1">
            <a:off x="6437674" y="3374761"/>
            <a:ext cx="26547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a:off x="6427842" y="4082501"/>
            <a:ext cx="26547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a:off x="6437673" y="4397501"/>
            <a:ext cx="26547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6636773" y="3165306"/>
            <a:ext cx="1296129" cy="1435008"/>
          </a:xfrm>
          <a:prstGeom prst="rect">
            <a:avLst/>
          </a:prstGeom>
          <a:noFill/>
        </p:spPr>
        <p:txBody>
          <a:bodyPr wrap="square" rtlCol="0">
            <a:spAutoFit/>
          </a:bodyPr>
          <a:lstStyle/>
          <a:p>
            <a:pPr>
              <a:lnSpc>
                <a:spcPct val="150000"/>
              </a:lnSpc>
              <a:spcAft>
                <a:spcPts val="600"/>
              </a:spcAft>
            </a:pPr>
            <a:r>
              <a:rPr lang="ja-JP" altLang="en-US" sz="1400"/>
              <a:t>データ形式</a:t>
            </a:r>
            <a:endParaRPr lang="en-US" altLang="ja-JP" sz="1400" dirty="0"/>
          </a:p>
          <a:p>
            <a:pPr>
              <a:lnSpc>
                <a:spcPct val="150000"/>
              </a:lnSpc>
            </a:pPr>
            <a:endParaRPr lang="en-US" altLang="ja-JP" sz="1400" dirty="0"/>
          </a:p>
          <a:p>
            <a:pPr>
              <a:lnSpc>
                <a:spcPct val="150000"/>
              </a:lnSpc>
            </a:pPr>
            <a:r>
              <a:rPr kumimoji="1" lang="ja-JP" altLang="en-US" sz="1400"/>
              <a:t>認証情報</a:t>
            </a:r>
            <a:endParaRPr kumimoji="1" lang="en-US" altLang="ja-JP" sz="1400" dirty="0"/>
          </a:p>
          <a:p>
            <a:pPr>
              <a:lnSpc>
                <a:spcPct val="150000"/>
              </a:lnSpc>
            </a:pPr>
            <a:r>
              <a:rPr kumimoji="1" lang="ja-JP" altLang="en-US" sz="1400"/>
              <a:t>データ件数</a:t>
            </a:r>
          </a:p>
        </p:txBody>
      </p:sp>
      <p:sp>
        <p:nvSpPr>
          <p:cNvPr id="45" name="正方形/長方形 44"/>
          <p:cNvSpPr/>
          <p:nvPr/>
        </p:nvSpPr>
        <p:spPr>
          <a:xfrm>
            <a:off x="7969175" y="6261545"/>
            <a:ext cx="4222825" cy="430887"/>
          </a:xfrm>
          <a:prstGeom prst="rect">
            <a:avLst/>
          </a:prstGeom>
        </p:spPr>
        <p:txBody>
          <a:bodyPr wrap="square">
            <a:spAutoFit/>
          </a:bodyPr>
          <a:lstStyle/>
          <a:p>
            <a:r>
              <a:rPr lang="ja-JP" altLang="en-US" sz="1100" dirty="0"/>
              <a:t>▼</a:t>
            </a:r>
            <a:r>
              <a:rPr lang="en-US" altLang="ja-JP" sz="1100" dirty="0"/>
              <a:t> Instagram Developer Document</a:t>
            </a:r>
          </a:p>
          <a:p>
            <a:r>
              <a:rPr lang="ja-JP" altLang="en-US" sz="1100" dirty="0"/>
              <a:t>https://www.instagram.com/developer/endpoints/users/</a:t>
            </a:r>
          </a:p>
        </p:txBody>
      </p:sp>
    </p:spTree>
    <p:extLst>
      <p:ext uri="{BB962C8B-B14F-4D97-AF65-F5344CB8AC3E}">
        <p14:creationId xmlns:p14="http://schemas.microsoft.com/office/powerpoint/2010/main" val="13609657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pPr algn="r"/>
            <a:r>
              <a:rPr kumimoji="1" lang="en-US" altLang="ja-JP" dirty="0"/>
              <a:t>JavaScript </a:t>
            </a:r>
            <a:r>
              <a:rPr kumimoji="1" lang="ja-JP" altLang="en-US" dirty="0"/>
              <a:t>講義終了！</a:t>
            </a:r>
          </a:p>
        </p:txBody>
      </p:sp>
      <p:sp>
        <p:nvSpPr>
          <p:cNvPr id="5" name="テキスト プレースホルダー 4"/>
          <p:cNvSpPr>
            <a:spLocks noGrp="1"/>
          </p:cNvSpPr>
          <p:nvPr>
            <p:ph type="body" idx="1"/>
          </p:nvPr>
        </p:nvSpPr>
        <p:spPr/>
        <p:txBody>
          <a:bodyPr/>
          <a:lstStyle/>
          <a:p>
            <a:pPr algn="r"/>
            <a:r>
              <a:rPr kumimoji="1" lang="ja-JP" altLang="en-US" dirty="0"/>
              <a:t>お疲れ様でした！</a:t>
            </a:r>
          </a:p>
        </p:txBody>
      </p:sp>
    </p:spTree>
    <p:extLst>
      <p:ext uri="{BB962C8B-B14F-4D97-AF65-F5344CB8AC3E}">
        <p14:creationId xmlns:p14="http://schemas.microsoft.com/office/powerpoint/2010/main" val="2331534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A01382DD-5FED-4DB6-BA4D-4D9866BD581B}"/>
              </a:ext>
            </a:extLst>
          </p:cNvPr>
          <p:cNvPicPr>
            <a:picLocks noChangeAspect="1"/>
          </p:cNvPicPr>
          <p:nvPr/>
        </p:nvPicPr>
        <p:blipFill>
          <a:blip r:embed="rId2"/>
          <a:stretch>
            <a:fillRect/>
          </a:stretch>
        </p:blipFill>
        <p:spPr>
          <a:xfrm>
            <a:off x="8041359" y="2440478"/>
            <a:ext cx="2822693" cy="865707"/>
          </a:xfrm>
          <a:prstGeom prst="rect">
            <a:avLst/>
          </a:prstGeom>
        </p:spPr>
      </p:pic>
      <p:pic>
        <p:nvPicPr>
          <p:cNvPr id="10" name="図 9">
            <a:extLst>
              <a:ext uri="{FF2B5EF4-FFF2-40B4-BE49-F238E27FC236}">
                <a16:creationId xmlns:a16="http://schemas.microsoft.com/office/drawing/2014/main" id="{7E37B7EE-D1DB-4704-A010-721D519733FD}"/>
              </a:ext>
            </a:extLst>
          </p:cNvPr>
          <p:cNvPicPr>
            <a:picLocks noChangeAspect="1"/>
          </p:cNvPicPr>
          <p:nvPr/>
        </p:nvPicPr>
        <p:blipFill>
          <a:blip r:embed="rId3"/>
          <a:stretch>
            <a:fillRect/>
          </a:stretch>
        </p:blipFill>
        <p:spPr>
          <a:xfrm>
            <a:off x="3111190" y="2458993"/>
            <a:ext cx="3292125" cy="1999661"/>
          </a:xfrm>
          <a:prstGeom prst="rect">
            <a:avLst/>
          </a:prstGeom>
        </p:spPr>
      </p:pic>
      <p:sp>
        <p:nvSpPr>
          <p:cNvPr id="2" name="タイトル 1"/>
          <p:cNvSpPr>
            <a:spLocks noGrp="1"/>
          </p:cNvSpPr>
          <p:nvPr>
            <p:ph type="title"/>
          </p:nvPr>
        </p:nvSpPr>
        <p:spPr/>
        <p:txBody>
          <a:bodyPr/>
          <a:lstStyle/>
          <a:p>
            <a:r>
              <a:rPr kumimoji="1" lang="ja-JP" altLang="en-US" dirty="0"/>
              <a:t>補足）</a:t>
            </a:r>
            <a:r>
              <a:rPr kumimoji="1" lang="en-US" altLang="ja-JP" dirty="0"/>
              <a:t>HTML </a:t>
            </a:r>
            <a:r>
              <a:rPr lang="ja-JP" altLang="en-US" dirty="0"/>
              <a:t>と </a:t>
            </a:r>
            <a:r>
              <a:rPr lang="en-US" altLang="ja-JP" dirty="0"/>
              <a:t>CSS </a:t>
            </a:r>
            <a:r>
              <a:rPr lang="ja-JP" altLang="en-US" dirty="0"/>
              <a:t>って？（</a:t>
            </a:r>
            <a:r>
              <a:rPr lang="en-US" altLang="ja-JP" dirty="0"/>
              <a:t>p.10-12</a:t>
            </a:r>
            <a:r>
              <a:rPr lang="ja-JP" altLang="en-US" dirty="0"/>
              <a:t>）</a:t>
            </a:r>
            <a:endParaRPr kumimoji="1" lang="ja-JP" altLang="en-US" dirty="0"/>
          </a:p>
        </p:txBody>
      </p:sp>
      <p:sp>
        <p:nvSpPr>
          <p:cNvPr id="4" name="コンテンツ プレースホルダー 3"/>
          <p:cNvSpPr>
            <a:spLocks noGrp="1"/>
          </p:cNvSpPr>
          <p:nvPr>
            <p:ph sz="half" idx="1"/>
          </p:nvPr>
        </p:nvSpPr>
        <p:spPr>
          <a:xfrm>
            <a:off x="2589212" y="1575242"/>
            <a:ext cx="4313864" cy="764204"/>
          </a:xfrm>
        </p:spPr>
        <p:txBody>
          <a:bodyPr>
            <a:normAutofit lnSpcReduction="10000"/>
          </a:bodyPr>
          <a:lstStyle/>
          <a:p>
            <a:r>
              <a:rPr lang="en-US" altLang="ja-JP" b="1" dirty="0"/>
              <a:t>HTML</a:t>
            </a:r>
            <a:r>
              <a:rPr lang="ja-JP" altLang="en-US" b="1" dirty="0"/>
              <a:t>：</a:t>
            </a:r>
            <a:endParaRPr lang="en-US" altLang="ja-JP" b="1" dirty="0"/>
          </a:p>
          <a:p>
            <a:pPr marL="0" indent="0">
              <a:buNone/>
            </a:pPr>
            <a:r>
              <a:rPr lang="ja-JP" altLang="en-US" dirty="0"/>
              <a:t>　　ページのコンテンツ・枠組みを作る</a:t>
            </a:r>
            <a:endParaRPr kumimoji="1" lang="ja-JP" altLang="en-US" dirty="0"/>
          </a:p>
        </p:txBody>
      </p:sp>
      <p:sp>
        <p:nvSpPr>
          <p:cNvPr id="5" name="コンテンツ プレースホルダー 4"/>
          <p:cNvSpPr>
            <a:spLocks noGrp="1"/>
          </p:cNvSpPr>
          <p:nvPr>
            <p:ph sz="half" idx="2"/>
          </p:nvPr>
        </p:nvSpPr>
        <p:spPr>
          <a:xfrm>
            <a:off x="7190747" y="1575242"/>
            <a:ext cx="4313864" cy="764204"/>
          </a:xfrm>
        </p:spPr>
        <p:txBody>
          <a:bodyPr>
            <a:normAutofit lnSpcReduction="10000"/>
          </a:bodyPr>
          <a:lstStyle/>
          <a:p>
            <a:r>
              <a:rPr lang="en-US" altLang="ja-JP" b="1" dirty="0"/>
              <a:t>CSS </a:t>
            </a:r>
            <a:r>
              <a:rPr lang="ja-JP" altLang="en-US" b="1" dirty="0"/>
              <a:t>：</a:t>
            </a:r>
            <a:endParaRPr lang="en-US" altLang="ja-JP" b="1" dirty="0"/>
          </a:p>
          <a:p>
            <a:pPr marL="0" indent="0">
              <a:buNone/>
            </a:pPr>
            <a:r>
              <a:rPr lang="ja-JP" altLang="en-US" dirty="0"/>
              <a:t>　　レイアウトやデザインを決める</a:t>
            </a:r>
            <a:endParaRPr kumimoji="1" lang="ja-JP" altLang="en-US" dirty="0"/>
          </a:p>
        </p:txBody>
      </p:sp>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3381" y="5409976"/>
            <a:ext cx="3225521" cy="1160505"/>
          </a:xfrm>
          <a:prstGeom prst="rect">
            <a:avLst/>
          </a:prstGeom>
        </p:spPr>
      </p:pic>
      <p:sp>
        <p:nvSpPr>
          <p:cNvPr id="9" name="下矢印 8"/>
          <p:cNvSpPr/>
          <p:nvPr/>
        </p:nvSpPr>
        <p:spPr>
          <a:xfrm>
            <a:off x="4554038" y="4573737"/>
            <a:ext cx="384209" cy="7166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47437" y="5179733"/>
            <a:ext cx="3116615" cy="1390748"/>
          </a:xfrm>
          <a:prstGeom prst="rect">
            <a:avLst/>
          </a:prstGeom>
        </p:spPr>
      </p:pic>
      <p:sp>
        <p:nvSpPr>
          <p:cNvPr id="12" name="下矢印 11"/>
          <p:cNvSpPr/>
          <p:nvPr/>
        </p:nvSpPr>
        <p:spPr>
          <a:xfrm>
            <a:off x="9092354" y="3366844"/>
            <a:ext cx="372922" cy="16186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角丸四角形 14"/>
          <p:cNvSpPr/>
          <p:nvPr/>
        </p:nvSpPr>
        <p:spPr>
          <a:xfrm>
            <a:off x="8128696" y="2458993"/>
            <a:ext cx="302923" cy="182196"/>
          </a:xfrm>
          <a:prstGeom prst="roundRect">
            <a:avLst/>
          </a:prstGeom>
          <a:solidFill>
            <a:schemeClr val="bg1">
              <a:lumMod val="95000"/>
              <a:alpha val="24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角丸四角形 15"/>
          <p:cNvSpPr/>
          <p:nvPr/>
        </p:nvSpPr>
        <p:spPr>
          <a:xfrm>
            <a:off x="3546833" y="3568171"/>
            <a:ext cx="302923" cy="182196"/>
          </a:xfrm>
          <a:prstGeom prst="roundRect">
            <a:avLst/>
          </a:prstGeom>
          <a:solidFill>
            <a:schemeClr val="bg1">
              <a:lumMod val="95000"/>
              <a:alpha val="24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カギ線コネクタ 19"/>
          <p:cNvCxnSpPr>
            <a:stCxn id="15" idx="1"/>
            <a:endCxn id="16" idx="0"/>
          </p:cNvCxnSpPr>
          <p:nvPr/>
        </p:nvCxnSpPr>
        <p:spPr>
          <a:xfrm rot="10800000" flipV="1">
            <a:off x="3698296" y="2550091"/>
            <a:ext cx="4430401" cy="1018080"/>
          </a:xfrm>
          <a:prstGeom prst="bentConnector2">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30476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lang="en-US" altLang="ja-JP" dirty="0"/>
              <a:t>HTML </a:t>
            </a:r>
            <a:r>
              <a:rPr lang="ja-JP" altLang="en-US" dirty="0"/>
              <a:t>と </a:t>
            </a:r>
            <a:r>
              <a:rPr lang="en-US" altLang="ja-JP" dirty="0"/>
              <a:t>CSS</a:t>
            </a:r>
            <a:r>
              <a:rPr lang="ja-JP" altLang="en-US" dirty="0"/>
              <a:t> ではできないこと（</a:t>
            </a:r>
            <a:r>
              <a:rPr lang="en-US" altLang="ja-JP" dirty="0"/>
              <a:t>p.6</a:t>
            </a:r>
            <a:r>
              <a:rPr lang="ja-JP" altLang="en-US" dirty="0"/>
              <a:t>）</a:t>
            </a:r>
            <a:endParaRPr kumimoji="1" lang="ja-JP" altLang="en-US" dirty="0"/>
          </a:p>
        </p:txBody>
      </p:sp>
      <p:sp>
        <p:nvSpPr>
          <p:cNvPr id="6" name="コンテンツ プレースホルダー 5"/>
          <p:cNvSpPr>
            <a:spLocks noGrp="1"/>
          </p:cNvSpPr>
          <p:nvPr>
            <p:ph idx="1"/>
          </p:nvPr>
        </p:nvSpPr>
        <p:spPr>
          <a:xfrm>
            <a:off x="2589212" y="1529396"/>
            <a:ext cx="8915400" cy="2297170"/>
          </a:xfrm>
        </p:spPr>
        <p:txBody>
          <a:bodyPr/>
          <a:lstStyle/>
          <a:p>
            <a:r>
              <a:rPr lang="en-US" altLang="ja-JP" dirty="0"/>
              <a:t>HTML </a:t>
            </a:r>
            <a:r>
              <a:rPr lang="ja-JP" altLang="en-US" dirty="0"/>
              <a:t>と </a:t>
            </a:r>
            <a:r>
              <a:rPr lang="en-US" altLang="ja-JP" dirty="0"/>
              <a:t>CSS </a:t>
            </a:r>
            <a:r>
              <a:rPr lang="ja-JP" altLang="en-US" dirty="0"/>
              <a:t>ではできないこと</a:t>
            </a:r>
            <a:endParaRPr lang="en-US" altLang="ja-JP" dirty="0"/>
          </a:p>
          <a:p>
            <a:pPr marL="0" indent="0">
              <a:buNone/>
            </a:pPr>
            <a:r>
              <a:rPr kumimoji="1" lang="ja-JP" altLang="en-US" dirty="0"/>
              <a:t>　　⇒　</a:t>
            </a:r>
            <a:r>
              <a:rPr kumimoji="1" lang="ja-JP" altLang="en-US" u="sng" dirty="0"/>
              <a:t>一度ブラウザに読み込まれたら、もう変化しない</a:t>
            </a:r>
            <a:r>
              <a:rPr kumimoji="1" lang="ja-JP" altLang="en-US" dirty="0"/>
              <a:t>！</a:t>
            </a:r>
            <a:endParaRPr kumimoji="1" lang="en-US" altLang="ja-JP" dirty="0"/>
          </a:p>
          <a:p>
            <a:pPr marL="0" indent="0">
              <a:buNone/>
            </a:pPr>
            <a:endParaRPr lang="en-US" altLang="ja-JP" dirty="0"/>
          </a:p>
          <a:p>
            <a:r>
              <a:rPr kumimoji="1" lang="en-US" altLang="ja-JP" sz="2000" dirty="0"/>
              <a:t>JavaScript</a:t>
            </a:r>
            <a:r>
              <a:rPr lang="ja-JP" altLang="en-US" sz="2000" dirty="0"/>
              <a:t> を使うと、</a:t>
            </a:r>
            <a:r>
              <a:rPr lang="ja-JP" altLang="en-US" sz="2000" b="1" dirty="0"/>
              <a:t>リアルタイムにコンテンツを入れ替えたり</a:t>
            </a:r>
            <a:r>
              <a:rPr lang="ja-JP" altLang="en-US" sz="2000" dirty="0"/>
              <a:t>、</a:t>
            </a:r>
            <a:endParaRPr lang="en-US" altLang="ja-JP" sz="2000" dirty="0"/>
          </a:p>
          <a:p>
            <a:pPr marL="0" indent="0" algn="r">
              <a:buNone/>
            </a:pPr>
            <a:r>
              <a:rPr lang="ja-JP" altLang="en-US" sz="2000" dirty="0"/>
              <a:t>画像のスライドショーなどの</a:t>
            </a:r>
            <a:r>
              <a:rPr lang="ja-JP" altLang="en-US" sz="2000" b="1" dirty="0"/>
              <a:t>動きが可能</a:t>
            </a:r>
            <a:r>
              <a:rPr lang="ja-JP" altLang="en-US" sz="2000" dirty="0"/>
              <a:t>になる</a:t>
            </a:r>
            <a:endParaRPr kumimoji="1" lang="ja-JP" altLang="en-US" sz="2000" dirty="0"/>
          </a:p>
        </p:txBody>
      </p:sp>
      <p:sp>
        <p:nvSpPr>
          <p:cNvPr id="7" name="コンテンツ プレースホルダー 5"/>
          <p:cNvSpPr txBox="1">
            <a:spLocks/>
          </p:cNvSpPr>
          <p:nvPr/>
        </p:nvSpPr>
        <p:spPr>
          <a:xfrm>
            <a:off x="2320856" y="4719314"/>
            <a:ext cx="8915400" cy="90446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pPr marL="0" indent="0">
              <a:buNone/>
            </a:pPr>
            <a:r>
              <a:rPr lang="ja-JP" altLang="en-US" sz="2000" dirty="0"/>
              <a:t>① ブラウザで実行され、ブラウザを操作することが出来る</a:t>
            </a:r>
            <a:endParaRPr lang="en-US" altLang="ja-JP" sz="2000" dirty="0"/>
          </a:p>
          <a:p>
            <a:pPr marL="0" indent="0">
              <a:buNone/>
            </a:pPr>
            <a:r>
              <a:rPr lang="ja-JP" altLang="en-US" sz="2000" dirty="0"/>
              <a:t>② ブラウザに表示されている </a:t>
            </a:r>
            <a:r>
              <a:rPr lang="en-US" altLang="ja-JP" sz="2000" dirty="0"/>
              <a:t>HTML / CSS </a:t>
            </a:r>
            <a:r>
              <a:rPr lang="ja-JP" altLang="en-US" sz="2000" dirty="0"/>
              <a:t>を書き換えたり、情報を読み取る</a:t>
            </a:r>
            <a:endParaRPr lang="en-US" altLang="ja-JP" sz="2000" dirty="0"/>
          </a:p>
        </p:txBody>
      </p:sp>
      <p:sp>
        <p:nvSpPr>
          <p:cNvPr id="8" name="正方形/長方形 7"/>
          <p:cNvSpPr/>
          <p:nvPr/>
        </p:nvSpPr>
        <p:spPr>
          <a:xfrm>
            <a:off x="1870383" y="4225909"/>
            <a:ext cx="3991798" cy="523220"/>
          </a:xfrm>
          <a:prstGeom prst="rect">
            <a:avLst/>
          </a:prstGeom>
        </p:spPr>
        <p:txBody>
          <a:bodyPr wrap="none">
            <a:spAutoFit/>
          </a:bodyPr>
          <a:lstStyle/>
          <a:p>
            <a:r>
              <a:rPr lang="en-US" altLang="ja-JP" sz="2800" b="1" dirty="0"/>
              <a:t>JavaScript</a:t>
            </a:r>
            <a:r>
              <a:rPr lang="ja-JP" altLang="en-US" sz="2800" b="1" dirty="0"/>
              <a:t> とは・・・</a:t>
            </a:r>
          </a:p>
        </p:txBody>
      </p:sp>
      <p:sp>
        <p:nvSpPr>
          <p:cNvPr id="9" name="正方形/長方形 8"/>
          <p:cNvSpPr/>
          <p:nvPr/>
        </p:nvSpPr>
        <p:spPr>
          <a:xfrm>
            <a:off x="8390669" y="5715002"/>
            <a:ext cx="3416320" cy="523220"/>
          </a:xfrm>
          <a:prstGeom prst="rect">
            <a:avLst/>
          </a:prstGeom>
        </p:spPr>
        <p:txBody>
          <a:bodyPr wrap="none">
            <a:spAutoFit/>
          </a:bodyPr>
          <a:lstStyle/>
          <a:p>
            <a:r>
              <a:rPr lang="ja-JP" altLang="en-US" sz="2800" b="1" dirty="0"/>
              <a:t>プログラミング言語</a:t>
            </a:r>
          </a:p>
        </p:txBody>
      </p:sp>
    </p:spTree>
    <p:extLst>
      <p:ext uri="{BB962C8B-B14F-4D97-AF65-F5344CB8AC3E}">
        <p14:creationId xmlns:p14="http://schemas.microsoft.com/office/powerpoint/2010/main" val="2311708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カギ線コネクタ 33"/>
          <p:cNvCxnSpPr>
            <a:stCxn id="30" idx="3"/>
          </p:cNvCxnSpPr>
          <p:nvPr/>
        </p:nvCxnSpPr>
        <p:spPr>
          <a:xfrm>
            <a:off x="5487227" y="2414302"/>
            <a:ext cx="655156" cy="1666170"/>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カギ線コネクタ 36"/>
          <p:cNvCxnSpPr>
            <a:endCxn id="29" idx="1"/>
          </p:cNvCxnSpPr>
          <p:nvPr/>
        </p:nvCxnSpPr>
        <p:spPr>
          <a:xfrm rot="5400000" flipH="1" flipV="1">
            <a:off x="7229206" y="2974855"/>
            <a:ext cx="1666170" cy="545065"/>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タイトル 4"/>
          <p:cNvSpPr>
            <a:spLocks noGrp="1"/>
          </p:cNvSpPr>
          <p:nvPr>
            <p:ph type="title"/>
          </p:nvPr>
        </p:nvSpPr>
        <p:spPr/>
        <p:txBody>
          <a:bodyPr/>
          <a:lstStyle/>
          <a:p>
            <a:r>
              <a:rPr lang="ja-JP" altLang="en-US" dirty="0"/>
              <a:t>プログラミングの流れ（</a:t>
            </a:r>
            <a:r>
              <a:rPr lang="en-US" altLang="ja-JP" dirty="0"/>
              <a:t>p.15</a:t>
            </a:r>
            <a:r>
              <a:rPr lang="ja-JP" altLang="en-US" dirty="0"/>
              <a:t>）</a:t>
            </a:r>
            <a:endParaRPr kumimoji="1" lang="ja-JP" altLang="en-US" dirty="0"/>
          </a:p>
        </p:txBody>
      </p:sp>
      <p:graphicFrame>
        <p:nvGraphicFramePr>
          <p:cNvPr id="2" name="コンテンツ プレースホルダー 1"/>
          <p:cNvGraphicFramePr>
            <a:graphicFrameLocks noGrp="1"/>
          </p:cNvGraphicFramePr>
          <p:nvPr>
            <p:ph idx="1"/>
            <p:extLst>
              <p:ext uri="{D42A27DB-BD31-4B8C-83A1-F6EECF244321}">
                <p14:modId xmlns:p14="http://schemas.microsoft.com/office/powerpoint/2010/main" val="4077906018"/>
              </p:ext>
            </p:extLst>
          </p:nvPr>
        </p:nvGraphicFramePr>
        <p:xfrm>
          <a:off x="2589213" y="2144989"/>
          <a:ext cx="8915400" cy="22971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テキスト ボックス 12"/>
          <p:cNvSpPr txBox="1"/>
          <p:nvPr/>
        </p:nvSpPr>
        <p:spPr>
          <a:xfrm>
            <a:off x="3220277" y="4823817"/>
            <a:ext cx="2405271" cy="652644"/>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kumimoji="1" lang="ja-JP" altLang="en-US" sz="2400" b="1" dirty="0"/>
              <a:t>イベント発生</a:t>
            </a:r>
          </a:p>
        </p:txBody>
      </p:sp>
      <p:cxnSp>
        <p:nvCxnSpPr>
          <p:cNvPr id="19" name="カギ線コネクタ 18"/>
          <p:cNvCxnSpPr>
            <a:stCxn id="13" idx="1"/>
          </p:cNvCxnSpPr>
          <p:nvPr/>
        </p:nvCxnSpPr>
        <p:spPr>
          <a:xfrm rot="10800000">
            <a:off x="2589213" y="2414303"/>
            <a:ext cx="631065" cy="2735837"/>
          </a:xfrm>
          <a:prstGeom prst="bentConnector2">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2589212" y="1393941"/>
            <a:ext cx="4328422" cy="369332"/>
          </a:xfrm>
          <a:prstGeom prst="rect">
            <a:avLst/>
          </a:prstGeom>
          <a:noFill/>
        </p:spPr>
        <p:txBody>
          <a:bodyPr wrap="square" rtlCol="0">
            <a:spAutoFit/>
          </a:bodyPr>
          <a:lstStyle/>
          <a:p>
            <a:r>
              <a:rPr kumimoji="1" lang="ja-JP" altLang="en-US" dirty="0"/>
              <a:t>例）</a:t>
            </a:r>
            <a:r>
              <a:rPr kumimoji="1" lang="en-US" altLang="ja-JP" dirty="0" err="1"/>
              <a:t>ToDo</a:t>
            </a:r>
            <a:r>
              <a:rPr kumimoji="1" lang="en-US" altLang="ja-JP" dirty="0"/>
              <a:t> </a:t>
            </a:r>
            <a:r>
              <a:rPr kumimoji="1" lang="ja-JP" altLang="en-US" dirty="0"/>
              <a:t>をガントチャート表示させる</a:t>
            </a:r>
          </a:p>
        </p:txBody>
      </p:sp>
      <p:sp>
        <p:nvSpPr>
          <p:cNvPr id="28" name="テキスト ボックス 27"/>
          <p:cNvSpPr txBox="1"/>
          <p:nvPr/>
        </p:nvSpPr>
        <p:spPr>
          <a:xfrm>
            <a:off x="3461337" y="5480971"/>
            <a:ext cx="4328422" cy="338554"/>
          </a:xfrm>
          <a:prstGeom prst="rect">
            <a:avLst/>
          </a:prstGeom>
          <a:noFill/>
        </p:spPr>
        <p:txBody>
          <a:bodyPr wrap="square" rtlCol="0">
            <a:spAutoFit/>
          </a:bodyPr>
          <a:lstStyle/>
          <a:p>
            <a:r>
              <a:rPr lang="ja-JP" altLang="en-US" sz="1600" dirty="0"/>
              <a:t>一覧画面が表示されたときに・・・</a:t>
            </a:r>
            <a:endParaRPr kumimoji="1" lang="ja-JP" altLang="en-US" sz="1600" dirty="0"/>
          </a:p>
        </p:txBody>
      </p:sp>
      <p:sp>
        <p:nvSpPr>
          <p:cNvPr id="29" name="テキスト ボックス 28"/>
          <p:cNvSpPr txBox="1"/>
          <p:nvPr/>
        </p:nvSpPr>
        <p:spPr>
          <a:xfrm>
            <a:off x="8334824" y="2121914"/>
            <a:ext cx="3667470" cy="584775"/>
          </a:xfrm>
          <a:prstGeom prst="rect">
            <a:avLst/>
          </a:prstGeom>
          <a:noFill/>
        </p:spPr>
        <p:txBody>
          <a:bodyPr wrap="square" rtlCol="0">
            <a:spAutoFit/>
          </a:bodyPr>
          <a:lstStyle/>
          <a:p>
            <a:r>
              <a:rPr lang="en-US" altLang="ja-JP" sz="1600" dirty="0"/>
              <a:t>HTML</a:t>
            </a:r>
            <a:r>
              <a:rPr lang="ja-JP" altLang="en-US" sz="1600" dirty="0"/>
              <a:t> の要素を追加し、</a:t>
            </a:r>
            <a:endParaRPr lang="en-US" altLang="ja-JP" sz="1600" dirty="0"/>
          </a:p>
          <a:p>
            <a:r>
              <a:rPr lang="ja-JP" altLang="en-US" sz="1600" dirty="0"/>
              <a:t>色をつけてガントチャートで表示する</a:t>
            </a:r>
            <a:endParaRPr kumimoji="1" lang="ja-JP" altLang="en-US" sz="1600" dirty="0"/>
          </a:p>
        </p:txBody>
      </p:sp>
      <p:sp>
        <p:nvSpPr>
          <p:cNvPr id="30" name="テキスト ボックス 29"/>
          <p:cNvSpPr txBox="1"/>
          <p:nvPr/>
        </p:nvSpPr>
        <p:spPr>
          <a:xfrm>
            <a:off x="3036474" y="2121914"/>
            <a:ext cx="2450753" cy="584775"/>
          </a:xfrm>
          <a:prstGeom prst="rect">
            <a:avLst/>
          </a:prstGeom>
          <a:noFill/>
        </p:spPr>
        <p:txBody>
          <a:bodyPr wrap="square" rtlCol="0">
            <a:spAutoFit/>
          </a:bodyPr>
          <a:lstStyle/>
          <a:p>
            <a:r>
              <a:rPr lang="ja-JP" altLang="en-US" sz="1600" dirty="0"/>
              <a:t>アプリ内のレコードから</a:t>
            </a:r>
            <a:endParaRPr lang="en-US" altLang="ja-JP" sz="1600" dirty="0"/>
          </a:p>
          <a:p>
            <a:r>
              <a:rPr lang="ja-JP" altLang="en-US" sz="1600" dirty="0"/>
              <a:t>日付やタイトルを取得し、</a:t>
            </a:r>
            <a:endParaRPr kumimoji="1" lang="ja-JP" altLang="en-US" sz="1400" dirty="0"/>
          </a:p>
        </p:txBody>
      </p:sp>
      <p:sp>
        <p:nvSpPr>
          <p:cNvPr id="31" name="テキスト ボックス 30"/>
          <p:cNvSpPr txBox="1"/>
          <p:nvPr/>
        </p:nvSpPr>
        <p:spPr>
          <a:xfrm>
            <a:off x="5320006" y="4116982"/>
            <a:ext cx="3453813" cy="338554"/>
          </a:xfrm>
          <a:prstGeom prst="rect">
            <a:avLst/>
          </a:prstGeom>
          <a:noFill/>
        </p:spPr>
        <p:txBody>
          <a:bodyPr wrap="square" rtlCol="0">
            <a:spAutoFit/>
          </a:bodyPr>
          <a:lstStyle/>
          <a:p>
            <a:r>
              <a:rPr kumimoji="1" lang="ja-JP" altLang="en-US" sz="1600" dirty="0"/>
              <a:t>表示したいようにデータを加工し、</a:t>
            </a:r>
          </a:p>
        </p:txBody>
      </p:sp>
      <p:sp>
        <p:nvSpPr>
          <p:cNvPr id="48" name="コンテンツ プレースホルダー 5"/>
          <p:cNvSpPr txBox="1">
            <a:spLocks/>
          </p:cNvSpPr>
          <p:nvPr/>
        </p:nvSpPr>
        <p:spPr>
          <a:xfrm>
            <a:off x="2589212" y="6018756"/>
            <a:ext cx="6783388" cy="44093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en-US" altLang="ja-JP" dirty="0"/>
              <a:t>JavaScript </a:t>
            </a:r>
            <a:r>
              <a:rPr lang="ja-JP" altLang="en-US" dirty="0"/>
              <a:t>でプログラミングをするとき </a:t>
            </a:r>
            <a:r>
              <a:rPr lang="ja-JP" altLang="en-US" b="1" dirty="0"/>
              <a:t>共通の全体像</a:t>
            </a:r>
          </a:p>
        </p:txBody>
      </p:sp>
    </p:spTree>
    <p:extLst>
      <p:ext uri="{BB962C8B-B14F-4D97-AF65-F5344CB8AC3E}">
        <p14:creationId xmlns:p14="http://schemas.microsoft.com/office/powerpoint/2010/main" val="380314218"/>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ウィスプ">
  <a:themeElements>
    <a:clrScheme name="青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ウィスプ">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ウィスプ">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TM02900771[[fn=スライス]]</Template>
  <TotalTime>6888</TotalTime>
  <Words>7810</Words>
  <Application>Microsoft Macintosh PowerPoint</Application>
  <PresentationFormat>ワイド画面</PresentationFormat>
  <Paragraphs>1110</Paragraphs>
  <Slides>67</Slides>
  <Notes>1</Notes>
  <HiddenSlides>0</HiddenSlides>
  <MMClips>0</MMClips>
  <ScaleCrop>false</ScaleCrop>
  <HeadingPairs>
    <vt:vector size="6" baseType="variant">
      <vt:variant>
        <vt:lpstr>使用されているフォント</vt:lpstr>
      </vt:variant>
      <vt:variant>
        <vt:i4>10</vt:i4>
      </vt:variant>
      <vt:variant>
        <vt:lpstr>テーマ</vt:lpstr>
      </vt:variant>
      <vt:variant>
        <vt:i4>2</vt:i4>
      </vt:variant>
      <vt:variant>
        <vt:lpstr>スライド タイトル</vt:lpstr>
      </vt:variant>
      <vt:variant>
        <vt:i4>67</vt:i4>
      </vt:variant>
    </vt:vector>
  </HeadingPairs>
  <TitlesOfParts>
    <vt:vector size="79" baseType="lpstr">
      <vt:lpstr>メイリオ</vt:lpstr>
      <vt:lpstr>メイリオ</vt:lpstr>
      <vt:lpstr>Arial</vt:lpstr>
      <vt:lpstr>Calibri</vt:lpstr>
      <vt:lpstr>Calibri Light</vt:lpstr>
      <vt:lpstr>Century Gothic</vt:lpstr>
      <vt:lpstr>helvetica</vt:lpstr>
      <vt:lpstr>Wingdings</vt:lpstr>
      <vt:lpstr>Wingdings 2</vt:lpstr>
      <vt:lpstr>Wingdings 3</vt:lpstr>
      <vt:lpstr>HDOfficeLightV0</vt:lpstr>
      <vt:lpstr>ウィスプ</vt:lpstr>
      <vt:lpstr>JavaScript 講義</vt:lpstr>
      <vt:lpstr>本講義の目的</vt:lpstr>
      <vt:lpstr>諸注意</vt:lpstr>
      <vt:lpstr>事前準備（p.20~）</vt:lpstr>
      <vt:lpstr>第一部</vt:lpstr>
      <vt:lpstr>JavaScript とは（p.5）</vt:lpstr>
      <vt:lpstr>補足）HTML と CSS って？（p.10-12）</vt:lpstr>
      <vt:lpstr>HTML と CSS ではできないこと（p.6）</vt:lpstr>
      <vt:lpstr>プログラミングの流れ（p.15）</vt:lpstr>
      <vt:lpstr>JavaScript のアウトプット（p.28 ~ 35）</vt:lpstr>
      <vt:lpstr>基本文法（p.36~39）</vt:lpstr>
      <vt:lpstr>補足）データ型</vt:lpstr>
      <vt:lpstr>JavaScript の記述場所（p.40~45）</vt:lpstr>
      <vt:lpstr>「use strict」 とは  （p.42）</vt:lpstr>
      <vt:lpstr>HTML を書き換える（p.50～）</vt:lpstr>
      <vt:lpstr>リターン　（p.60）</vt:lpstr>
      <vt:lpstr>条件分岐① if 文　（p.62～64、79~81）</vt:lpstr>
      <vt:lpstr>変数　（p.66～68）</vt:lpstr>
      <vt:lpstr>補足）var とは？</vt:lpstr>
      <vt:lpstr>補足）let/const とは？（p.73～75,104-105）</vt:lpstr>
      <vt:lpstr>演算子</vt:lpstr>
      <vt:lpstr>繰り返し文① for 文　（p.95~101）</vt:lpstr>
      <vt:lpstr>繰り返し文② while 文　（p.101~109）</vt:lpstr>
      <vt:lpstr>補足) 繰り返し文</vt:lpstr>
      <vt:lpstr>ファンクション – 関数（p.110~118）</vt:lpstr>
      <vt:lpstr>ファンクション – 関数（p.110~118）</vt:lpstr>
      <vt:lpstr>ファンクション – 関数（p.110~118）</vt:lpstr>
      <vt:lpstr>補足）関数の定義の仕方</vt:lpstr>
      <vt:lpstr>配列（p.123~130）</vt:lpstr>
      <vt:lpstr>配列（p.123~130）</vt:lpstr>
      <vt:lpstr>補足）その他、kintone でも便利な配列操作</vt:lpstr>
      <vt:lpstr>for ... of（p.128 ）</vt:lpstr>
      <vt:lpstr>テンプレート文字列（p.131~133）</vt:lpstr>
      <vt:lpstr>オブジェクト（p.138~149）</vt:lpstr>
      <vt:lpstr>オブジェクト（p.138~149）</vt:lpstr>
      <vt:lpstr>for ... in（p.145~148）</vt:lpstr>
      <vt:lpstr>補足）メソッドとファンクションの違い</vt:lpstr>
      <vt:lpstr>第二部</vt:lpstr>
      <vt:lpstr>イベント（p.156~157）</vt:lpstr>
      <vt:lpstr>イベント（p.156~157）</vt:lpstr>
      <vt:lpstr>イベント（p.162~164）</vt:lpstr>
      <vt:lpstr>Date オブジェクト（p.167~169）</vt:lpstr>
      <vt:lpstr>初期化するメソッドとしないメソッド (p.170-171)</vt:lpstr>
      <vt:lpstr>一定時間で繰り返しファンクションを実行する（p.182~197）</vt:lpstr>
      <vt:lpstr>ファンクションにおける ()（p.192-193）</vt:lpstr>
      <vt:lpstr>CSS のセレクタで要素を取得 (p.205-206、p.226)</vt:lpstr>
      <vt:lpstr>CSS のセレクタで要素を取得 (p.205-206、p.226)</vt:lpstr>
      <vt:lpstr>条件分岐② switch 文　（p.209）</vt:lpstr>
      <vt:lpstr>cookie（p.213, 217-218）</vt:lpstr>
      <vt:lpstr>ライブラリ　（p.216）</vt:lpstr>
      <vt:lpstr>forEach（p.227）</vt:lpstr>
      <vt:lpstr>便利な this キーワード（p.228）</vt:lpstr>
      <vt:lpstr>便利な this キーワード（p.228）</vt:lpstr>
      <vt:lpstr>DOM 操作（p.242）</vt:lpstr>
      <vt:lpstr>DOM 操作（p.242）</vt:lpstr>
      <vt:lpstr>第三部</vt:lpstr>
      <vt:lpstr>jQuery （p.243）</vt:lpstr>
      <vt:lpstr>補足）jQuery により楽になるコード例</vt:lpstr>
      <vt:lpstr>jQuery （p.251）</vt:lpstr>
      <vt:lpstr>Ajax （p.273）</vt:lpstr>
      <vt:lpstr>Ajax （p.274）</vt:lpstr>
      <vt:lpstr>Ajax （p.274-277）</vt:lpstr>
      <vt:lpstr>Ajax （p.210 ）</vt:lpstr>
      <vt:lpstr>Ajax （p.282-283）</vt:lpstr>
      <vt:lpstr>API（p.295）</vt:lpstr>
      <vt:lpstr>実際の API 例</vt:lpstr>
      <vt:lpstr>JavaScript 講義終了！</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Script 講義</dc:title>
  <dc:creator>相馬 理人</dc:creator>
  <cp:lastModifiedBy>Ryo Otake (大竹 遼)</cp:lastModifiedBy>
  <cp:revision>263</cp:revision>
  <dcterms:created xsi:type="dcterms:W3CDTF">2016-08-16T02:54:05Z</dcterms:created>
  <dcterms:modified xsi:type="dcterms:W3CDTF">2020-05-22T11:21:36Z</dcterms:modified>
</cp:coreProperties>
</file>